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Aerospace bold" charset="1" panose="00000500000000000000"/>
      <p:regular r:id="rId24"/>
    </p:embeddedFont>
    <p:embeddedFont>
      <p:font typeface="Montserrat" charset="1" panose="00000500000000000000"/>
      <p:regular r:id="rId25"/>
    </p:embeddedFont>
    <p:embeddedFont>
      <p:font typeface="Monument" charset="1" panose="00000300000000000000"/>
      <p:regular r:id="rId26"/>
    </p:embeddedFont>
    <p:embeddedFont>
      <p:font typeface="Arimo Italics" charset="1" panose="020B0604020202090204"/>
      <p:regular r:id="rId27"/>
    </p:embeddedFont>
    <p:embeddedFont>
      <p:font typeface="Arimo" charset="1" panose="020B0604020202020204"/>
      <p:regular r:id="rId28"/>
    </p:embeddedFont>
    <p:embeddedFont>
      <p:font typeface="Montserrat Italics" charset="1" panose="00000500000000000000"/>
      <p:regular r:id="rId29"/>
    </p:embeddedFont>
    <p:embeddedFont>
      <p:font typeface="Montserrat Light" charset="1" panose="000004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en3740rg.mp4>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jpeg>
</file>

<file path=ppt/media/image20.png>
</file>

<file path=ppt/media/image21.svg>
</file>

<file path=ppt/media/image22.png>
</file>

<file path=ppt/media/image23.png>
</file>

<file path=ppt/media/image24.svg>
</file>

<file path=ppt/media/image25.png>
</file>

<file path=ppt/media/image26.png>
</file>

<file path=ppt/media/image3.png>
</file>

<file path=ppt/media/image4.png>
</file>

<file path=ppt/media/image5.svg>
</file>

<file path=ppt/media/image6.pn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VAGen3740rg.mp4" Type="http://schemas.openxmlformats.org/officeDocument/2006/relationships/video"/><Relationship Id="rId4" Target="../media/VAGen3740rg.mp4" Type="http://schemas.microsoft.com/office/2007/relationships/media"/></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2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 Id="rId5" Target="../media/image2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164" r="328" b="164"/>
          <a:stretch>
            <a:fillRect/>
          </a:stretch>
        </p:blipFill>
        <p:spPr>
          <a:xfrm flipH="false" flipV="false" rot="0">
            <a:off x="0" y="0"/>
            <a:ext cx="18288000" cy="10287000"/>
          </a:xfrm>
          <a:prstGeom prst="rect">
            <a:avLst/>
          </a:prstGeom>
        </p:spPr>
      </p:pic>
      <p:grpSp>
        <p:nvGrpSpPr>
          <p:cNvPr name="Group 3" id="3"/>
          <p:cNvGrpSpPr/>
          <p:nvPr/>
        </p:nvGrpSpPr>
        <p:grpSpPr>
          <a:xfrm rot="0">
            <a:off x="1028700" y="1118419"/>
            <a:ext cx="15993724" cy="3360236"/>
            <a:chOff x="0" y="0"/>
            <a:chExt cx="21324965" cy="4480314"/>
          </a:xfrm>
        </p:grpSpPr>
        <p:sp>
          <p:nvSpPr>
            <p:cNvPr name="Freeform 4" id="4"/>
            <p:cNvSpPr/>
            <p:nvPr/>
          </p:nvSpPr>
          <p:spPr>
            <a:xfrm flipH="false" flipV="false" rot="0">
              <a:off x="0" y="0"/>
              <a:ext cx="21324965" cy="4480314"/>
            </a:xfrm>
            <a:custGeom>
              <a:avLst/>
              <a:gdLst/>
              <a:ahLst/>
              <a:cxnLst/>
              <a:rect r="r" b="b" t="t" l="l"/>
              <a:pathLst>
                <a:path h="4480314" w="21324965">
                  <a:moveTo>
                    <a:pt x="0" y="0"/>
                  </a:moveTo>
                  <a:lnTo>
                    <a:pt x="21324965" y="0"/>
                  </a:lnTo>
                  <a:lnTo>
                    <a:pt x="21324965" y="4480314"/>
                  </a:lnTo>
                  <a:lnTo>
                    <a:pt x="0" y="4480314"/>
                  </a:lnTo>
                  <a:close/>
                </a:path>
              </a:pathLst>
            </a:custGeom>
            <a:solidFill>
              <a:srgbClr val="000000">
                <a:alpha val="0"/>
              </a:srgbClr>
            </a:solidFill>
          </p:spPr>
        </p:sp>
        <p:sp>
          <p:nvSpPr>
            <p:cNvPr name="TextBox 5" id="5"/>
            <p:cNvSpPr txBox="true"/>
            <p:nvPr/>
          </p:nvSpPr>
          <p:spPr>
            <a:xfrm>
              <a:off x="0" y="-333375"/>
              <a:ext cx="21324965" cy="4813689"/>
            </a:xfrm>
            <a:prstGeom prst="rect">
              <a:avLst/>
            </a:prstGeom>
          </p:spPr>
          <p:txBody>
            <a:bodyPr anchor="t" rtlCol="false" tIns="0" lIns="0" bIns="0" rIns="0"/>
            <a:lstStyle/>
            <a:p>
              <a:pPr algn="ctr">
                <a:lnSpc>
                  <a:spcPts val="12149"/>
                </a:lnSpc>
              </a:pPr>
              <a:r>
                <a:rPr lang="en-US" sz="8678">
                  <a:solidFill>
                    <a:srgbClr val="C9C6CF"/>
                  </a:solidFill>
                  <a:latin typeface="Aerospace bold"/>
                  <a:ea typeface="Aerospace bold"/>
                  <a:cs typeface="Aerospace bold"/>
                  <a:sym typeface="Aerospace bold"/>
                </a:rPr>
                <a:t>Propositional logic Dan first order logic</a:t>
              </a:r>
              <a:r>
                <a:rPr lang="en-US" sz="8678">
                  <a:solidFill>
                    <a:srgbClr val="FFFFFF"/>
                  </a:solidFill>
                  <a:latin typeface="Aerospace bold"/>
                  <a:ea typeface="Aerospace bold"/>
                  <a:cs typeface="Aerospace bold"/>
                  <a:sym typeface="Aerospace bold"/>
                </a:rPr>
                <a:t> </a:t>
              </a:r>
            </a:p>
          </p:txBody>
        </p:sp>
      </p:grpSp>
      <p:grpSp>
        <p:nvGrpSpPr>
          <p:cNvPr name="Group 6" id="6"/>
          <p:cNvGrpSpPr/>
          <p:nvPr/>
        </p:nvGrpSpPr>
        <p:grpSpPr>
          <a:xfrm rot="0">
            <a:off x="2693703" y="4514140"/>
            <a:ext cx="12242726" cy="629360"/>
            <a:chOff x="0" y="0"/>
            <a:chExt cx="16323635" cy="839147"/>
          </a:xfrm>
        </p:grpSpPr>
        <p:sp>
          <p:nvSpPr>
            <p:cNvPr name="Freeform 7" id="7"/>
            <p:cNvSpPr/>
            <p:nvPr/>
          </p:nvSpPr>
          <p:spPr>
            <a:xfrm flipH="false" flipV="false" rot="0">
              <a:off x="0" y="0"/>
              <a:ext cx="16323635" cy="839147"/>
            </a:xfrm>
            <a:custGeom>
              <a:avLst/>
              <a:gdLst/>
              <a:ahLst/>
              <a:cxnLst/>
              <a:rect r="r" b="b" t="t" l="l"/>
              <a:pathLst>
                <a:path h="839147" w="16323635">
                  <a:moveTo>
                    <a:pt x="0" y="0"/>
                  </a:moveTo>
                  <a:lnTo>
                    <a:pt x="16323635" y="0"/>
                  </a:lnTo>
                  <a:lnTo>
                    <a:pt x="16323635" y="839147"/>
                  </a:lnTo>
                  <a:lnTo>
                    <a:pt x="0" y="839147"/>
                  </a:lnTo>
                  <a:close/>
                </a:path>
              </a:pathLst>
            </a:custGeom>
            <a:solidFill>
              <a:srgbClr val="000000">
                <a:alpha val="0"/>
              </a:srgbClr>
            </a:solidFill>
          </p:spPr>
        </p:sp>
        <p:sp>
          <p:nvSpPr>
            <p:cNvPr name="TextBox 8" id="8"/>
            <p:cNvSpPr txBox="true"/>
            <p:nvPr/>
          </p:nvSpPr>
          <p:spPr>
            <a:xfrm>
              <a:off x="0" y="-66675"/>
              <a:ext cx="16323635" cy="905822"/>
            </a:xfrm>
            <a:prstGeom prst="rect">
              <a:avLst/>
            </a:prstGeom>
          </p:spPr>
          <p:txBody>
            <a:bodyPr anchor="t" rtlCol="false" tIns="0" lIns="0" bIns="0" rIns="0"/>
            <a:lstStyle/>
            <a:p>
              <a:pPr algn="ctr">
                <a:lnSpc>
                  <a:spcPts val="5209"/>
                </a:lnSpc>
              </a:pPr>
              <a:r>
                <a:rPr lang="en-US" sz="3722">
                  <a:solidFill>
                    <a:srgbClr val="FFFFFF"/>
                  </a:solidFill>
                  <a:latin typeface="Montserrat"/>
                  <a:ea typeface="Montserrat"/>
                  <a:cs typeface="Montserrat"/>
                  <a:sym typeface="Montserrat"/>
                </a:rPr>
                <a:t>Dosen Pengampu : Ir, Arie Vatresia, S.T., M.T.I., Ph.D</a:t>
              </a:r>
            </a:p>
          </p:txBody>
        </p:sp>
      </p:grpSp>
      <p:grpSp>
        <p:nvGrpSpPr>
          <p:cNvPr name="Group 9" id="9"/>
          <p:cNvGrpSpPr/>
          <p:nvPr/>
        </p:nvGrpSpPr>
        <p:grpSpPr>
          <a:xfrm rot="0">
            <a:off x="14738227" y="9580880"/>
            <a:ext cx="3549773" cy="706120"/>
            <a:chOff x="0" y="0"/>
            <a:chExt cx="4733031" cy="941493"/>
          </a:xfrm>
        </p:grpSpPr>
        <p:sp>
          <p:nvSpPr>
            <p:cNvPr name="Freeform 10" id="10"/>
            <p:cNvSpPr/>
            <p:nvPr/>
          </p:nvSpPr>
          <p:spPr>
            <a:xfrm flipH="false" flipV="false" rot="0">
              <a:off x="0" y="0"/>
              <a:ext cx="4733031" cy="941493"/>
            </a:xfrm>
            <a:custGeom>
              <a:avLst/>
              <a:gdLst/>
              <a:ahLst/>
              <a:cxnLst/>
              <a:rect r="r" b="b" t="t" l="l"/>
              <a:pathLst>
                <a:path h="941493" w="4733031">
                  <a:moveTo>
                    <a:pt x="0" y="0"/>
                  </a:moveTo>
                  <a:lnTo>
                    <a:pt x="4733031" y="0"/>
                  </a:lnTo>
                  <a:lnTo>
                    <a:pt x="4733031" y="941493"/>
                  </a:lnTo>
                  <a:lnTo>
                    <a:pt x="0" y="941493"/>
                  </a:lnTo>
                  <a:close/>
                </a:path>
              </a:pathLst>
            </a:custGeom>
            <a:solidFill>
              <a:srgbClr val="000000">
                <a:alpha val="0"/>
              </a:srgbClr>
            </a:solidFill>
          </p:spPr>
        </p:sp>
        <p:sp>
          <p:nvSpPr>
            <p:cNvPr name="TextBox 11" id="11"/>
            <p:cNvSpPr txBox="true"/>
            <p:nvPr/>
          </p:nvSpPr>
          <p:spPr>
            <a:xfrm>
              <a:off x="0" y="-142875"/>
              <a:ext cx="4733031" cy="1084368"/>
            </a:xfrm>
            <a:prstGeom prst="rect">
              <a:avLst/>
            </a:prstGeom>
          </p:spPr>
          <p:txBody>
            <a:bodyPr anchor="t" rtlCol="false" tIns="0" lIns="0" bIns="0" rIns="0"/>
            <a:lstStyle/>
            <a:p>
              <a:pPr algn="ctr">
                <a:lnSpc>
                  <a:spcPts val="5179"/>
                </a:lnSpc>
              </a:pPr>
              <a:r>
                <a:rPr lang="en-US" sz="3699">
                  <a:solidFill>
                    <a:srgbClr val="C9C6CF"/>
                  </a:solidFill>
                  <a:latin typeface="Aerospace bold"/>
                  <a:ea typeface="Aerospace bold"/>
                  <a:cs typeface="Aerospace bold"/>
                  <a:sym typeface="Aerospace bold"/>
                </a:rPr>
                <a:t>Kelompok 6</a:t>
              </a:r>
            </a:p>
          </p:txBody>
        </p:sp>
      </p:gr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878107" y="8849193"/>
            <a:ext cx="3448018" cy="2265082"/>
          </a:xfrm>
          <a:custGeom>
            <a:avLst/>
            <a:gdLst/>
            <a:ahLst/>
            <a:cxnLst/>
            <a:rect r="r" b="b" t="t" l="l"/>
            <a:pathLst>
              <a:path h="2265082" w="3448018">
                <a:moveTo>
                  <a:pt x="0" y="0"/>
                </a:moveTo>
                <a:lnTo>
                  <a:pt x="3448018" y="0"/>
                </a:lnTo>
                <a:lnTo>
                  <a:pt x="3448018" y="2265082"/>
                </a:lnTo>
                <a:lnTo>
                  <a:pt x="0" y="2265082"/>
                </a:lnTo>
                <a:lnTo>
                  <a:pt x="0" y="0"/>
                </a:lnTo>
                <a:close/>
              </a:path>
            </a:pathLst>
          </a:custGeom>
          <a:blipFill>
            <a:blip r:embed="rId3">
              <a:extLst>
                <a:ext uri="{96DAC541-7B7A-43D3-8B79-37D633B846F1}">
                  <asvg:svgBlip xmlns:asvg="http://schemas.microsoft.com/office/drawing/2016/SVG/main" r:embed="rId4"/>
                </a:ext>
              </a:extLst>
            </a:blip>
            <a:stretch>
              <a:fillRect l="0" t="-251" r="0" b="-251"/>
            </a:stretch>
          </a:blipFill>
        </p:spPr>
      </p:sp>
      <p:grpSp>
        <p:nvGrpSpPr>
          <p:cNvPr name="Group 5" id="5"/>
          <p:cNvGrpSpPr/>
          <p:nvPr/>
        </p:nvGrpSpPr>
        <p:grpSpPr>
          <a:xfrm rot="0">
            <a:off x="13939320" y="63493"/>
            <a:ext cx="5284792" cy="5080007"/>
            <a:chOff x="0" y="0"/>
            <a:chExt cx="7046389" cy="6773343"/>
          </a:xfrm>
        </p:grpSpPr>
        <p:sp>
          <p:nvSpPr>
            <p:cNvPr name="Freeform 6" id="6"/>
            <p:cNvSpPr/>
            <p:nvPr/>
          </p:nvSpPr>
          <p:spPr>
            <a:xfrm flipH="false" flipV="false" rot="0">
              <a:off x="0" y="0"/>
              <a:ext cx="7046341" cy="6773291"/>
            </a:xfrm>
            <a:custGeom>
              <a:avLst/>
              <a:gdLst/>
              <a:ahLst/>
              <a:cxnLst/>
              <a:rect r="r" b="b" t="t" l="l"/>
              <a:pathLst>
                <a:path h="6773291" w="7046341">
                  <a:moveTo>
                    <a:pt x="0" y="0"/>
                  </a:moveTo>
                  <a:lnTo>
                    <a:pt x="7046341" y="0"/>
                  </a:lnTo>
                  <a:lnTo>
                    <a:pt x="7046341" y="6773291"/>
                  </a:lnTo>
                  <a:lnTo>
                    <a:pt x="0" y="6773291"/>
                  </a:lnTo>
                  <a:lnTo>
                    <a:pt x="0" y="0"/>
                  </a:lnTo>
                  <a:close/>
                </a:path>
              </a:pathLst>
            </a:custGeom>
            <a:blipFill>
              <a:blip r:embed="rId5"/>
              <a:stretch>
                <a:fillRect l="0" t="0" r="0" b="0"/>
              </a:stretch>
            </a:blipFill>
          </p:spPr>
        </p:sp>
      </p:grpSp>
      <p:grpSp>
        <p:nvGrpSpPr>
          <p:cNvPr name="Group 7" id="7"/>
          <p:cNvGrpSpPr/>
          <p:nvPr/>
        </p:nvGrpSpPr>
        <p:grpSpPr>
          <a:xfrm rot="0">
            <a:off x="1263063" y="966399"/>
            <a:ext cx="10161258" cy="2538237"/>
            <a:chOff x="0" y="0"/>
            <a:chExt cx="13548344" cy="3384317"/>
          </a:xfrm>
        </p:grpSpPr>
        <p:sp>
          <p:nvSpPr>
            <p:cNvPr name="Freeform 8" id="8"/>
            <p:cNvSpPr/>
            <p:nvPr/>
          </p:nvSpPr>
          <p:spPr>
            <a:xfrm flipH="false" flipV="false" rot="0">
              <a:off x="0" y="0"/>
              <a:ext cx="13548344" cy="3384317"/>
            </a:xfrm>
            <a:custGeom>
              <a:avLst/>
              <a:gdLst/>
              <a:ahLst/>
              <a:cxnLst/>
              <a:rect r="r" b="b" t="t" l="l"/>
              <a:pathLst>
                <a:path h="3384317" w="13548344">
                  <a:moveTo>
                    <a:pt x="0" y="0"/>
                  </a:moveTo>
                  <a:lnTo>
                    <a:pt x="13548344" y="0"/>
                  </a:lnTo>
                  <a:lnTo>
                    <a:pt x="13548344" y="3384317"/>
                  </a:lnTo>
                  <a:lnTo>
                    <a:pt x="0" y="3384317"/>
                  </a:lnTo>
                  <a:close/>
                </a:path>
              </a:pathLst>
            </a:custGeom>
            <a:solidFill>
              <a:srgbClr val="000000">
                <a:alpha val="0"/>
              </a:srgbClr>
            </a:solidFill>
          </p:spPr>
        </p:sp>
        <p:sp>
          <p:nvSpPr>
            <p:cNvPr name="TextBox 9" id="9"/>
            <p:cNvSpPr txBox="true"/>
            <p:nvPr/>
          </p:nvSpPr>
          <p:spPr>
            <a:xfrm>
              <a:off x="0" y="38100"/>
              <a:ext cx="13548344" cy="3346217"/>
            </a:xfrm>
            <a:prstGeom prst="rect">
              <a:avLst/>
            </a:prstGeom>
          </p:spPr>
          <p:txBody>
            <a:bodyPr anchor="t" rtlCol="false" tIns="0" lIns="0" bIns="0" rIns="0"/>
            <a:lstStyle/>
            <a:p>
              <a:pPr algn="l">
                <a:lnSpc>
                  <a:spcPts val="5449"/>
                </a:lnSpc>
              </a:pPr>
              <a:r>
                <a:rPr lang="en-US" sz="4955" spc="-3">
                  <a:solidFill>
                    <a:srgbClr val="FFFFFF"/>
                  </a:solidFill>
                  <a:latin typeface="Monument"/>
                  <a:ea typeface="Monument"/>
                  <a:cs typeface="Monument"/>
                  <a:sym typeface="Monument"/>
                </a:rPr>
                <a:t>HOW TO OPTIMIZE ALGORITHM PROPOSITIONAL LOGIC</a:t>
              </a:r>
            </a:p>
          </p:txBody>
        </p:sp>
      </p:grpSp>
      <p:grpSp>
        <p:nvGrpSpPr>
          <p:cNvPr name="Group 10" id="10"/>
          <p:cNvGrpSpPr/>
          <p:nvPr/>
        </p:nvGrpSpPr>
        <p:grpSpPr>
          <a:xfrm rot="0">
            <a:off x="535056" y="3504636"/>
            <a:ext cx="14093138" cy="5653141"/>
            <a:chOff x="0" y="0"/>
            <a:chExt cx="18790851" cy="7537521"/>
          </a:xfrm>
        </p:grpSpPr>
        <p:sp>
          <p:nvSpPr>
            <p:cNvPr name="Freeform 11" id="11"/>
            <p:cNvSpPr/>
            <p:nvPr/>
          </p:nvSpPr>
          <p:spPr>
            <a:xfrm flipH="false" flipV="false" rot="0">
              <a:off x="0" y="0"/>
              <a:ext cx="18790851" cy="7537521"/>
            </a:xfrm>
            <a:custGeom>
              <a:avLst/>
              <a:gdLst/>
              <a:ahLst/>
              <a:cxnLst/>
              <a:rect r="r" b="b" t="t" l="l"/>
              <a:pathLst>
                <a:path h="7537521" w="18790851">
                  <a:moveTo>
                    <a:pt x="0" y="0"/>
                  </a:moveTo>
                  <a:lnTo>
                    <a:pt x="18790851" y="0"/>
                  </a:lnTo>
                  <a:lnTo>
                    <a:pt x="18790851" y="7537521"/>
                  </a:lnTo>
                  <a:lnTo>
                    <a:pt x="0" y="7537521"/>
                  </a:lnTo>
                  <a:close/>
                </a:path>
              </a:pathLst>
            </a:custGeom>
            <a:solidFill>
              <a:srgbClr val="000000">
                <a:alpha val="0"/>
              </a:srgbClr>
            </a:solidFill>
          </p:spPr>
        </p:sp>
        <p:sp>
          <p:nvSpPr>
            <p:cNvPr name="TextBox 12" id="12"/>
            <p:cNvSpPr txBox="true"/>
            <p:nvPr/>
          </p:nvSpPr>
          <p:spPr>
            <a:xfrm>
              <a:off x="0" y="-190500"/>
              <a:ext cx="18790851" cy="7728021"/>
            </a:xfrm>
            <a:prstGeom prst="rect">
              <a:avLst/>
            </a:prstGeom>
          </p:spPr>
          <p:txBody>
            <a:bodyPr anchor="t" rtlCol="false" tIns="0" lIns="0" bIns="0" rIns="0"/>
            <a:lstStyle/>
            <a:p>
              <a:pPr algn="just" marL="486551" indent="-162184" lvl="2">
                <a:lnSpc>
                  <a:spcPts val="4597"/>
                </a:lnSpc>
                <a:buFont typeface="Arial"/>
                <a:buChar char="⚬"/>
              </a:pPr>
              <a:r>
                <a:rPr lang="en-US" sz="2127" spc="26">
                  <a:solidFill>
                    <a:srgbClr val="FFFFFF"/>
                  </a:solidFill>
                  <a:latin typeface="Montserrat"/>
                  <a:ea typeface="Montserrat"/>
                  <a:cs typeface="Montserrat"/>
                  <a:sym typeface="Montserrat"/>
                </a:rPr>
                <a:t>Dalam logika proposisional, optimalisasi algoritma bertujuan untuk mempercepat proses evaluasi dan penyelesaian masalah satisfiability (SAT). Beberapa teknik yang umum digunakan adalah DPLL (Davis-Putnam-Logemann-Loveland) algorithm, yang menggunakan backtracking dan unit propagation untuk menyederhanakan pencarian solusi. Selain itu, CDCL (Conflict-Driven Clause Learning) meningkatkan efisiensi dengan belajar dari konflik yang terjadi selama pencarian solusi. Penggunaan Binary Decision Diagrams (BDD) juga membantu dalam merepresentasikan ekspresi proposisional secara lebih kompak, sehingga mengurangi kompleksitas perhitungan. Teknik heuristik seperti VSIDS (Variable State Independent Decaying Sum) dapat digunakan untuk memilih variabel yang paling berpengaruh dalam pencarian solusi, sehingga proses penyelesaian menjadi lebih cepat.</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878107" y="8849193"/>
            <a:ext cx="3448018" cy="2265082"/>
          </a:xfrm>
          <a:custGeom>
            <a:avLst/>
            <a:gdLst/>
            <a:ahLst/>
            <a:cxnLst/>
            <a:rect r="r" b="b" t="t" l="l"/>
            <a:pathLst>
              <a:path h="2265082" w="3448018">
                <a:moveTo>
                  <a:pt x="0" y="0"/>
                </a:moveTo>
                <a:lnTo>
                  <a:pt x="3448018" y="0"/>
                </a:lnTo>
                <a:lnTo>
                  <a:pt x="3448018" y="2265082"/>
                </a:lnTo>
                <a:lnTo>
                  <a:pt x="0" y="2265082"/>
                </a:lnTo>
                <a:lnTo>
                  <a:pt x="0" y="0"/>
                </a:lnTo>
                <a:close/>
              </a:path>
            </a:pathLst>
          </a:custGeom>
          <a:blipFill>
            <a:blip r:embed="rId3">
              <a:extLst>
                <a:ext uri="{96DAC541-7B7A-43D3-8B79-37D633B846F1}">
                  <asvg:svgBlip xmlns:asvg="http://schemas.microsoft.com/office/drawing/2016/SVG/main" r:embed="rId4"/>
                </a:ext>
              </a:extLst>
            </a:blip>
            <a:stretch>
              <a:fillRect l="0" t="-251" r="0" b="-251"/>
            </a:stretch>
          </a:blipFill>
        </p:spPr>
      </p:sp>
      <p:grpSp>
        <p:nvGrpSpPr>
          <p:cNvPr name="Group 5" id="5"/>
          <p:cNvGrpSpPr/>
          <p:nvPr/>
        </p:nvGrpSpPr>
        <p:grpSpPr>
          <a:xfrm rot="0">
            <a:off x="13939320" y="63493"/>
            <a:ext cx="5284792" cy="5080007"/>
            <a:chOff x="0" y="0"/>
            <a:chExt cx="7046389" cy="6773343"/>
          </a:xfrm>
        </p:grpSpPr>
        <p:sp>
          <p:nvSpPr>
            <p:cNvPr name="Freeform 6" id="6"/>
            <p:cNvSpPr/>
            <p:nvPr/>
          </p:nvSpPr>
          <p:spPr>
            <a:xfrm flipH="false" flipV="false" rot="0">
              <a:off x="0" y="0"/>
              <a:ext cx="7046341" cy="6773291"/>
            </a:xfrm>
            <a:custGeom>
              <a:avLst/>
              <a:gdLst/>
              <a:ahLst/>
              <a:cxnLst/>
              <a:rect r="r" b="b" t="t" l="l"/>
              <a:pathLst>
                <a:path h="6773291" w="7046341">
                  <a:moveTo>
                    <a:pt x="0" y="0"/>
                  </a:moveTo>
                  <a:lnTo>
                    <a:pt x="7046341" y="0"/>
                  </a:lnTo>
                  <a:lnTo>
                    <a:pt x="7046341" y="6773291"/>
                  </a:lnTo>
                  <a:lnTo>
                    <a:pt x="0" y="6773291"/>
                  </a:lnTo>
                  <a:lnTo>
                    <a:pt x="0" y="0"/>
                  </a:lnTo>
                  <a:close/>
                </a:path>
              </a:pathLst>
            </a:custGeom>
            <a:blipFill>
              <a:blip r:embed="rId5"/>
              <a:stretch>
                <a:fillRect l="0" t="0" r="0" b="0"/>
              </a:stretch>
            </a:blipFill>
          </p:spPr>
        </p:sp>
      </p:grpSp>
      <p:grpSp>
        <p:nvGrpSpPr>
          <p:cNvPr name="Group 7" id="7"/>
          <p:cNvGrpSpPr/>
          <p:nvPr/>
        </p:nvGrpSpPr>
        <p:grpSpPr>
          <a:xfrm rot="0">
            <a:off x="1263063" y="966399"/>
            <a:ext cx="10161258" cy="2538237"/>
            <a:chOff x="0" y="0"/>
            <a:chExt cx="13548344" cy="3384317"/>
          </a:xfrm>
        </p:grpSpPr>
        <p:sp>
          <p:nvSpPr>
            <p:cNvPr name="Freeform 8" id="8"/>
            <p:cNvSpPr/>
            <p:nvPr/>
          </p:nvSpPr>
          <p:spPr>
            <a:xfrm flipH="false" flipV="false" rot="0">
              <a:off x="0" y="0"/>
              <a:ext cx="13548344" cy="3384317"/>
            </a:xfrm>
            <a:custGeom>
              <a:avLst/>
              <a:gdLst/>
              <a:ahLst/>
              <a:cxnLst/>
              <a:rect r="r" b="b" t="t" l="l"/>
              <a:pathLst>
                <a:path h="3384317" w="13548344">
                  <a:moveTo>
                    <a:pt x="0" y="0"/>
                  </a:moveTo>
                  <a:lnTo>
                    <a:pt x="13548344" y="0"/>
                  </a:lnTo>
                  <a:lnTo>
                    <a:pt x="13548344" y="3384317"/>
                  </a:lnTo>
                  <a:lnTo>
                    <a:pt x="0" y="3384317"/>
                  </a:lnTo>
                  <a:close/>
                </a:path>
              </a:pathLst>
            </a:custGeom>
            <a:solidFill>
              <a:srgbClr val="000000">
                <a:alpha val="0"/>
              </a:srgbClr>
            </a:solidFill>
          </p:spPr>
        </p:sp>
        <p:sp>
          <p:nvSpPr>
            <p:cNvPr name="TextBox 9" id="9"/>
            <p:cNvSpPr txBox="true"/>
            <p:nvPr/>
          </p:nvSpPr>
          <p:spPr>
            <a:xfrm>
              <a:off x="0" y="38100"/>
              <a:ext cx="13548344" cy="3346217"/>
            </a:xfrm>
            <a:prstGeom prst="rect">
              <a:avLst/>
            </a:prstGeom>
          </p:spPr>
          <p:txBody>
            <a:bodyPr anchor="t" rtlCol="false" tIns="0" lIns="0" bIns="0" rIns="0"/>
            <a:lstStyle/>
            <a:p>
              <a:pPr algn="l">
                <a:lnSpc>
                  <a:spcPts val="5449"/>
                </a:lnSpc>
              </a:pPr>
              <a:r>
                <a:rPr lang="en-US" sz="4955" spc="-3">
                  <a:solidFill>
                    <a:srgbClr val="FFFFFF"/>
                  </a:solidFill>
                  <a:latin typeface="Monument"/>
                  <a:ea typeface="Monument"/>
                  <a:cs typeface="Monument"/>
                  <a:sym typeface="Monument"/>
                </a:rPr>
                <a:t>HOW TO OPTIMIZE ALGORITHM FIRST ORDER LOGIC</a:t>
              </a:r>
            </a:p>
          </p:txBody>
        </p:sp>
      </p:grpSp>
      <p:grpSp>
        <p:nvGrpSpPr>
          <p:cNvPr name="Group 10" id="10"/>
          <p:cNvGrpSpPr/>
          <p:nvPr/>
        </p:nvGrpSpPr>
        <p:grpSpPr>
          <a:xfrm rot="0">
            <a:off x="535056" y="3504636"/>
            <a:ext cx="14093138" cy="5653141"/>
            <a:chOff x="0" y="0"/>
            <a:chExt cx="18790851" cy="7537521"/>
          </a:xfrm>
        </p:grpSpPr>
        <p:sp>
          <p:nvSpPr>
            <p:cNvPr name="Freeform 11" id="11"/>
            <p:cNvSpPr/>
            <p:nvPr/>
          </p:nvSpPr>
          <p:spPr>
            <a:xfrm flipH="false" flipV="false" rot="0">
              <a:off x="0" y="0"/>
              <a:ext cx="18790851" cy="7537521"/>
            </a:xfrm>
            <a:custGeom>
              <a:avLst/>
              <a:gdLst/>
              <a:ahLst/>
              <a:cxnLst/>
              <a:rect r="r" b="b" t="t" l="l"/>
              <a:pathLst>
                <a:path h="7537521" w="18790851">
                  <a:moveTo>
                    <a:pt x="0" y="0"/>
                  </a:moveTo>
                  <a:lnTo>
                    <a:pt x="18790851" y="0"/>
                  </a:lnTo>
                  <a:lnTo>
                    <a:pt x="18790851" y="7537521"/>
                  </a:lnTo>
                  <a:lnTo>
                    <a:pt x="0" y="7537521"/>
                  </a:lnTo>
                  <a:close/>
                </a:path>
              </a:pathLst>
            </a:custGeom>
            <a:solidFill>
              <a:srgbClr val="000000">
                <a:alpha val="0"/>
              </a:srgbClr>
            </a:solidFill>
          </p:spPr>
        </p:sp>
        <p:sp>
          <p:nvSpPr>
            <p:cNvPr name="TextBox 12" id="12"/>
            <p:cNvSpPr txBox="true"/>
            <p:nvPr/>
          </p:nvSpPr>
          <p:spPr>
            <a:xfrm>
              <a:off x="0" y="-190500"/>
              <a:ext cx="18790851" cy="7728021"/>
            </a:xfrm>
            <a:prstGeom prst="rect">
              <a:avLst/>
            </a:prstGeom>
          </p:spPr>
          <p:txBody>
            <a:bodyPr anchor="t" rtlCol="false" tIns="0" lIns="0" bIns="0" rIns="0"/>
            <a:lstStyle/>
            <a:p>
              <a:pPr algn="just" marL="486551" indent="-162184" lvl="2">
                <a:lnSpc>
                  <a:spcPts val="4597"/>
                </a:lnSpc>
                <a:buFont typeface="Arial"/>
                <a:buChar char="⚬"/>
              </a:pPr>
              <a:r>
                <a:rPr lang="en-US" sz="2127" spc="26">
                  <a:solidFill>
                    <a:srgbClr val="FFFFFF"/>
                  </a:solidFill>
                  <a:latin typeface="Montserrat"/>
                  <a:ea typeface="Montserrat"/>
                  <a:cs typeface="Montserrat"/>
                  <a:sym typeface="Montserrat"/>
                </a:rPr>
                <a:t>Logika tingkat pertama lebih kompleks karena melibatkan variabel, kuantor, dan relasi antar objek. Oleh karena itu, optimalisasi algoritma dalam FOL lebih difokuskan pada teknik pemangkasan pencarian dan penyederhanaan representasi. Salah satu metode yang sering digunakan adalah unification algorithm, yang mempercepat proses pencocokan variabel dalam inferensi logis. Selain itu, teknik resolution theorem proving dapat membantu dalam membuktikan kebenaran suatu pernyataan dengan mengeliminasi kemungkinan yang tidak relevan. Metode tableaux juga sering digunakan untuk merampingkan proses inferensi dengan mengorganisir pohon pembuktian yang lebih efisien. Untuk sistem otomatisasi yang menangani FOL dalam skala besar, pendekatan berbasis machine learning dan neural-symbolic reasoning mulai dikembangkan untuk meningkatkan efisiensi dalam menyelesaikan masalah kompleks.</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79732" y="819216"/>
            <a:ext cx="16471110" cy="9525"/>
            <a:chOff x="0" y="0"/>
            <a:chExt cx="21961480" cy="12700"/>
          </a:xfrm>
        </p:grpSpPr>
        <p:sp>
          <p:nvSpPr>
            <p:cNvPr name="Freeform 5" id="5"/>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grpSp>
        <p:nvGrpSpPr>
          <p:cNvPr name="Group 6" id="6"/>
          <p:cNvGrpSpPr/>
          <p:nvPr/>
        </p:nvGrpSpPr>
        <p:grpSpPr>
          <a:xfrm rot="0">
            <a:off x="579732" y="9444110"/>
            <a:ext cx="16471110" cy="9525"/>
            <a:chOff x="0" y="0"/>
            <a:chExt cx="21961480" cy="12700"/>
          </a:xfrm>
        </p:grpSpPr>
        <p:sp>
          <p:nvSpPr>
            <p:cNvPr name="Freeform 7" id="7"/>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grpSp>
        <p:nvGrpSpPr>
          <p:cNvPr name="Group 8" id="8"/>
          <p:cNvGrpSpPr/>
          <p:nvPr/>
        </p:nvGrpSpPr>
        <p:grpSpPr>
          <a:xfrm rot="0">
            <a:off x="15512848" y="-155590"/>
            <a:ext cx="2577899" cy="2975930"/>
            <a:chOff x="0" y="0"/>
            <a:chExt cx="3437199" cy="3967907"/>
          </a:xfrm>
        </p:grpSpPr>
        <p:sp>
          <p:nvSpPr>
            <p:cNvPr name="Freeform 9" id="9"/>
            <p:cNvSpPr/>
            <p:nvPr/>
          </p:nvSpPr>
          <p:spPr>
            <a:xfrm flipH="false" flipV="false" rot="0">
              <a:off x="0" y="0"/>
              <a:ext cx="3437255" cy="3967861"/>
            </a:xfrm>
            <a:custGeom>
              <a:avLst/>
              <a:gdLst/>
              <a:ahLst/>
              <a:cxnLst/>
              <a:rect r="r" b="b" t="t" l="l"/>
              <a:pathLst>
                <a:path h="3967861" w="3437255">
                  <a:moveTo>
                    <a:pt x="0" y="0"/>
                  </a:moveTo>
                  <a:lnTo>
                    <a:pt x="3437255" y="0"/>
                  </a:lnTo>
                  <a:lnTo>
                    <a:pt x="3437255" y="3967861"/>
                  </a:lnTo>
                  <a:lnTo>
                    <a:pt x="0" y="3967861"/>
                  </a:lnTo>
                  <a:lnTo>
                    <a:pt x="0" y="0"/>
                  </a:lnTo>
                  <a:close/>
                </a:path>
              </a:pathLst>
            </a:custGeom>
            <a:blipFill>
              <a:blip r:embed="rId3"/>
              <a:stretch>
                <a:fillRect l="-70" t="0" r="-68" b="-1"/>
              </a:stretch>
            </a:blipFill>
          </p:spPr>
        </p:sp>
      </p:grpSp>
      <p:grpSp>
        <p:nvGrpSpPr>
          <p:cNvPr name="Group 10" id="10"/>
          <p:cNvGrpSpPr/>
          <p:nvPr/>
        </p:nvGrpSpPr>
        <p:grpSpPr>
          <a:xfrm rot="0">
            <a:off x="7026082" y="3001800"/>
            <a:ext cx="4434325" cy="946451"/>
            <a:chOff x="0" y="0"/>
            <a:chExt cx="5912433" cy="1261935"/>
          </a:xfrm>
        </p:grpSpPr>
        <p:sp>
          <p:nvSpPr>
            <p:cNvPr name="Freeform 11" id="11"/>
            <p:cNvSpPr/>
            <p:nvPr/>
          </p:nvSpPr>
          <p:spPr>
            <a:xfrm flipH="false" flipV="false" rot="0">
              <a:off x="0" y="0"/>
              <a:ext cx="5912433" cy="1261935"/>
            </a:xfrm>
            <a:custGeom>
              <a:avLst/>
              <a:gdLst/>
              <a:ahLst/>
              <a:cxnLst/>
              <a:rect r="r" b="b" t="t" l="l"/>
              <a:pathLst>
                <a:path h="1261935" w="5912433">
                  <a:moveTo>
                    <a:pt x="0" y="0"/>
                  </a:moveTo>
                  <a:lnTo>
                    <a:pt x="5912433" y="0"/>
                  </a:lnTo>
                  <a:lnTo>
                    <a:pt x="5912433" y="1261935"/>
                  </a:lnTo>
                  <a:lnTo>
                    <a:pt x="0" y="1261935"/>
                  </a:lnTo>
                  <a:close/>
                </a:path>
              </a:pathLst>
            </a:custGeom>
            <a:solidFill>
              <a:srgbClr val="000000">
                <a:alpha val="0"/>
              </a:srgbClr>
            </a:solidFill>
          </p:spPr>
        </p:sp>
        <p:sp>
          <p:nvSpPr>
            <p:cNvPr name="TextBox 12" id="12"/>
            <p:cNvSpPr txBox="true"/>
            <p:nvPr/>
          </p:nvSpPr>
          <p:spPr>
            <a:xfrm>
              <a:off x="0" y="-19050"/>
              <a:ext cx="5912433" cy="1280985"/>
            </a:xfrm>
            <a:prstGeom prst="rect">
              <a:avLst/>
            </a:prstGeom>
          </p:spPr>
          <p:txBody>
            <a:bodyPr anchor="t" rtlCol="false" tIns="0" lIns="0" bIns="0" rIns="0"/>
            <a:lstStyle/>
            <a:p>
              <a:pPr algn="l">
                <a:lnSpc>
                  <a:spcPts val="4672"/>
                </a:lnSpc>
              </a:pPr>
              <a:r>
                <a:rPr lang="en-US" sz="3678" spc="36">
                  <a:solidFill>
                    <a:srgbClr val="F7F3F2"/>
                  </a:solidFill>
                  <a:latin typeface="Monument"/>
                  <a:ea typeface="Monument"/>
                  <a:cs typeface="Monument"/>
                  <a:sym typeface="Monument"/>
                </a:rPr>
                <a:t>COMPLEXITY</a:t>
              </a:r>
            </a:p>
          </p:txBody>
        </p:sp>
      </p:grpSp>
      <p:sp>
        <p:nvSpPr>
          <p:cNvPr name="Freeform 13" id="13"/>
          <p:cNvSpPr/>
          <p:nvPr/>
        </p:nvSpPr>
        <p:spPr>
          <a:xfrm flipH="false" flipV="false" rot="0">
            <a:off x="2531433" y="4322974"/>
            <a:ext cx="6612567" cy="3572590"/>
          </a:xfrm>
          <a:custGeom>
            <a:avLst/>
            <a:gdLst/>
            <a:ahLst/>
            <a:cxnLst/>
            <a:rect r="r" b="b" t="t" l="l"/>
            <a:pathLst>
              <a:path h="3572590" w="6612567">
                <a:moveTo>
                  <a:pt x="0" y="0"/>
                </a:moveTo>
                <a:lnTo>
                  <a:pt x="6612567" y="0"/>
                </a:lnTo>
                <a:lnTo>
                  <a:pt x="6612567" y="3572590"/>
                </a:lnTo>
                <a:lnTo>
                  <a:pt x="0" y="35725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4" id="14"/>
          <p:cNvGrpSpPr/>
          <p:nvPr/>
        </p:nvGrpSpPr>
        <p:grpSpPr>
          <a:xfrm rot="0">
            <a:off x="3183107" y="4978170"/>
            <a:ext cx="5309219" cy="2873658"/>
            <a:chOff x="0" y="0"/>
            <a:chExt cx="7078959" cy="3831544"/>
          </a:xfrm>
        </p:grpSpPr>
        <p:sp>
          <p:nvSpPr>
            <p:cNvPr name="Freeform 15" id="15"/>
            <p:cNvSpPr/>
            <p:nvPr/>
          </p:nvSpPr>
          <p:spPr>
            <a:xfrm flipH="false" flipV="false" rot="0">
              <a:off x="0" y="0"/>
              <a:ext cx="7078959" cy="3831544"/>
            </a:xfrm>
            <a:custGeom>
              <a:avLst/>
              <a:gdLst/>
              <a:ahLst/>
              <a:cxnLst/>
              <a:rect r="r" b="b" t="t" l="l"/>
              <a:pathLst>
                <a:path h="3831544" w="7078959">
                  <a:moveTo>
                    <a:pt x="0" y="0"/>
                  </a:moveTo>
                  <a:lnTo>
                    <a:pt x="7078959" y="0"/>
                  </a:lnTo>
                  <a:lnTo>
                    <a:pt x="7078959" y="3831544"/>
                  </a:lnTo>
                  <a:lnTo>
                    <a:pt x="0" y="3831544"/>
                  </a:lnTo>
                  <a:close/>
                </a:path>
              </a:pathLst>
            </a:custGeom>
            <a:solidFill>
              <a:srgbClr val="000000">
                <a:alpha val="0"/>
              </a:srgbClr>
            </a:solidFill>
          </p:spPr>
        </p:sp>
        <p:sp>
          <p:nvSpPr>
            <p:cNvPr name="TextBox 16" id="16"/>
            <p:cNvSpPr txBox="true"/>
            <p:nvPr/>
          </p:nvSpPr>
          <p:spPr>
            <a:xfrm>
              <a:off x="0" y="-38100"/>
              <a:ext cx="7078959" cy="3869644"/>
            </a:xfrm>
            <a:prstGeom prst="rect">
              <a:avLst/>
            </a:prstGeom>
          </p:spPr>
          <p:txBody>
            <a:bodyPr anchor="t" rtlCol="false" tIns="0" lIns="0" bIns="0" rIns="0"/>
            <a:lstStyle/>
            <a:p>
              <a:pPr algn="l">
                <a:lnSpc>
                  <a:spcPts val="1915"/>
                </a:lnSpc>
              </a:pPr>
              <a:r>
                <a:rPr lang="en-US" sz="1293">
                  <a:solidFill>
                    <a:srgbClr val="FFFFFF"/>
                  </a:solidFill>
                  <a:latin typeface="Montserrat"/>
                  <a:ea typeface="Montserrat"/>
                  <a:cs typeface="Montserrat"/>
                  <a:sym typeface="Montserrat"/>
                </a:rPr>
                <a:t>Logika proposisional memiliki kompleksitas NP-complete, terutama dalam masalah satisfiability (SAT), yaitu menentukan apakah ada kombinasi nilai kebenaran yang membuat suatu formula benar. Meskipun logika proposisional lebih sederhana dibandingkan logika tingkat pertama, menentukan apakah suatu proposisi bernilai benar dalam semua kemungkinan keadaan bisa menjadi sulit seiring dengan bertambahnya jumlah variabel dan operator logika. Namun, karena hanya menggunakan proposisi tanpa kuantor atau hubungan antar objek, logika ini lebih mudah untuk dihitung dan diterapkan dalam sistem otomatisasi seperti sirkuit logika dan kecerdasan buatan sederhana.</a:t>
              </a:r>
            </a:p>
          </p:txBody>
        </p:sp>
      </p:grpSp>
      <p:grpSp>
        <p:nvGrpSpPr>
          <p:cNvPr name="Group 17" id="17"/>
          <p:cNvGrpSpPr/>
          <p:nvPr/>
        </p:nvGrpSpPr>
        <p:grpSpPr>
          <a:xfrm rot="0">
            <a:off x="3831982" y="4495529"/>
            <a:ext cx="4011469" cy="647971"/>
            <a:chOff x="0" y="0"/>
            <a:chExt cx="5348625" cy="863961"/>
          </a:xfrm>
        </p:grpSpPr>
        <p:sp>
          <p:nvSpPr>
            <p:cNvPr name="Freeform 18" id="18"/>
            <p:cNvSpPr/>
            <p:nvPr/>
          </p:nvSpPr>
          <p:spPr>
            <a:xfrm flipH="false" flipV="false" rot="0">
              <a:off x="0" y="0"/>
              <a:ext cx="5348625" cy="863961"/>
            </a:xfrm>
            <a:custGeom>
              <a:avLst/>
              <a:gdLst/>
              <a:ahLst/>
              <a:cxnLst/>
              <a:rect r="r" b="b" t="t" l="l"/>
              <a:pathLst>
                <a:path h="863961" w="5348625">
                  <a:moveTo>
                    <a:pt x="0" y="0"/>
                  </a:moveTo>
                  <a:lnTo>
                    <a:pt x="5348625" y="0"/>
                  </a:lnTo>
                  <a:lnTo>
                    <a:pt x="5348625" y="863961"/>
                  </a:lnTo>
                  <a:lnTo>
                    <a:pt x="0" y="863961"/>
                  </a:lnTo>
                  <a:close/>
                </a:path>
              </a:pathLst>
            </a:custGeom>
            <a:solidFill>
              <a:srgbClr val="000000">
                <a:alpha val="0"/>
              </a:srgbClr>
            </a:solidFill>
          </p:spPr>
        </p:sp>
        <p:sp>
          <p:nvSpPr>
            <p:cNvPr name="TextBox 19" id="19"/>
            <p:cNvSpPr txBox="true"/>
            <p:nvPr/>
          </p:nvSpPr>
          <p:spPr>
            <a:xfrm>
              <a:off x="0" y="-47625"/>
              <a:ext cx="5348625" cy="911586"/>
            </a:xfrm>
            <a:prstGeom prst="rect">
              <a:avLst/>
            </a:prstGeom>
          </p:spPr>
          <p:txBody>
            <a:bodyPr anchor="t" rtlCol="false" tIns="0" lIns="0" bIns="0" rIns="0"/>
            <a:lstStyle/>
            <a:p>
              <a:pPr algn="l">
                <a:lnSpc>
                  <a:spcPts val="2601"/>
                </a:lnSpc>
              </a:pPr>
              <a:r>
                <a:rPr lang="en-US" sz="1859" spc="91">
                  <a:solidFill>
                    <a:srgbClr val="FFFFFF"/>
                  </a:solidFill>
                  <a:latin typeface="Monument"/>
                  <a:ea typeface="Monument"/>
                  <a:cs typeface="Monument"/>
                  <a:sym typeface="Monument"/>
                </a:rPr>
                <a:t>PROPOSITIONAL LOGIC</a:t>
              </a:r>
            </a:p>
          </p:txBody>
        </p:sp>
      </p:grpSp>
      <p:sp>
        <p:nvSpPr>
          <p:cNvPr name="Freeform 20" id="20"/>
          <p:cNvSpPr/>
          <p:nvPr/>
        </p:nvSpPr>
        <p:spPr>
          <a:xfrm flipH="false" flipV="false" rot="0">
            <a:off x="9346115" y="4322974"/>
            <a:ext cx="6756350" cy="3650272"/>
          </a:xfrm>
          <a:custGeom>
            <a:avLst/>
            <a:gdLst/>
            <a:ahLst/>
            <a:cxnLst/>
            <a:rect r="r" b="b" t="t" l="l"/>
            <a:pathLst>
              <a:path h="3650272" w="6756350">
                <a:moveTo>
                  <a:pt x="0" y="0"/>
                </a:moveTo>
                <a:lnTo>
                  <a:pt x="6756350" y="0"/>
                </a:lnTo>
                <a:lnTo>
                  <a:pt x="6756350" y="3650272"/>
                </a:lnTo>
                <a:lnTo>
                  <a:pt x="0" y="365027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1" id="21"/>
          <p:cNvGrpSpPr/>
          <p:nvPr/>
        </p:nvGrpSpPr>
        <p:grpSpPr>
          <a:xfrm rot="0">
            <a:off x="9701209" y="4978170"/>
            <a:ext cx="6401256" cy="2635533"/>
            <a:chOff x="0" y="0"/>
            <a:chExt cx="8535009" cy="3514044"/>
          </a:xfrm>
        </p:grpSpPr>
        <p:sp>
          <p:nvSpPr>
            <p:cNvPr name="Freeform 22" id="22"/>
            <p:cNvSpPr/>
            <p:nvPr/>
          </p:nvSpPr>
          <p:spPr>
            <a:xfrm flipH="false" flipV="false" rot="0">
              <a:off x="0" y="0"/>
              <a:ext cx="8535008" cy="3514044"/>
            </a:xfrm>
            <a:custGeom>
              <a:avLst/>
              <a:gdLst/>
              <a:ahLst/>
              <a:cxnLst/>
              <a:rect r="r" b="b" t="t" l="l"/>
              <a:pathLst>
                <a:path h="3514044" w="8535008">
                  <a:moveTo>
                    <a:pt x="0" y="0"/>
                  </a:moveTo>
                  <a:lnTo>
                    <a:pt x="8535008" y="0"/>
                  </a:lnTo>
                  <a:lnTo>
                    <a:pt x="8535008" y="3514044"/>
                  </a:lnTo>
                  <a:lnTo>
                    <a:pt x="0" y="3514044"/>
                  </a:lnTo>
                  <a:close/>
                </a:path>
              </a:pathLst>
            </a:custGeom>
            <a:solidFill>
              <a:srgbClr val="000000">
                <a:alpha val="0"/>
              </a:srgbClr>
            </a:solidFill>
          </p:spPr>
        </p:sp>
        <p:sp>
          <p:nvSpPr>
            <p:cNvPr name="TextBox 23" id="23"/>
            <p:cNvSpPr txBox="true"/>
            <p:nvPr/>
          </p:nvSpPr>
          <p:spPr>
            <a:xfrm>
              <a:off x="0" y="-38100"/>
              <a:ext cx="8535009" cy="3552144"/>
            </a:xfrm>
            <a:prstGeom prst="rect">
              <a:avLst/>
            </a:prstGeom>
          </p:spPr>
          <p:txBody>
            <a:bodyPr anchor="t" rtlCol="false" tIns="0" lIns="0" bIns="0" rIns="0"/>
            <a:lstStyle/>
            <a:p>
              <a:pPr algn="l">
                <a:lnSpc>
                  <a:spcPts val="1915"/>
                </a:lnSpc>
              </a:pPr>
              <a:r>
                <a:rPr lang="en-US" sz="1293">
                  <a:solidFill>
                    <a:srgbClr val="FFFFFF"/>
                  </a:solidFill>
                  <a:latin typeface="Montserrat"/>
                  <a:ea typeface="Montserrat"/>
                  <a:cs typeface="Montserrat"/>
                  <a:sym typeface="Montserrat"/>
                </a:rPr>
                <a:t>Logika tingkat pertama memiliki kompleksitas yang lebih tinggi dibandingkan logika proposisional karena melibatkan variabel, kuantor (∀, ∃), dan predikat. Secara umum, masalah validitas dalam logika tingkat pertama bersifat undecidable, yang berarti tidak ada algoritma yang dapat menyelesaikan semua kasus dalam waktu terbatas. Beberapa masalah dalam logika ini, seperti validitas universal, termasuk dalam kelas semi-decidable, di mana algoritma dapat menemukan solusi jika ada, tetapi bisa berjalan tanpa henti jika solusi tidak ditemukan. Kompleksitas yang lebih tinggi ini membuat logika tingkat pertama lebih kuat untuk merepresentasikan dunia nyata, tetapi juga lebih sulit untuk dihitung dan diimplementasikan dalam sistem komputasi.</a:t>
              </a:r>
            </a:p>
          </p:txBody>
        </p:sp>
      </p:grpSp>
      <p:grpSp>
        <p:nvGrpSpPr>
          <p:cNvPr name="Group 24" id="24"/>
          <p:cNvGrpSpPr/>
          <p:nvPr/>
        </p:nvGrpSpPr>
        <p:grpSpPr>
          <a:xfrm rot="0">
            <a:off x="11155115" y="4544696"/>
            <a:ext cx="4105199" cy="433473"/>
            <a:chOff x="0" y="0"/>
            <a:chExt cx="5473599" cy="577964"/>
          </a:xfrm>
        </p:grpSpPr>
        <p:sp>
          <p:nvSpPr>
            <p:cNvPr name="Freeform 25" id="25"/>
            <p:cNvSpPr/>
            <p:nvPr/>
          </p:nvSpPr>
          <p:spPr>
            <a:xfrm flipH="false" flipV="false" rot="0">
              <a:off x="0" y="0"/>
              <a:ext cx="5473599" cy="577964"/>
            </a:xfrm>
            <a:custGeom>
              <a:avLst/>
              <a:gdLst/>
              <a:ahLst/>
              <a:cxnLst/>
              <a:rect r="r" b="b" t="t" l="l"/>
              <a:pathLst>
                <a:path h="577964" w="5473599">
                  <a:moveTo>
                    <a:pt x="0" y="0"/>
                  </a:moveTo>
                  <a:lnTo>
                    <a:pt x="5473599" y="0"/>
                  </a:lnTo>
                  <a:lnTo>
                    <a:pt x="5473599" y="577964"/>
                  </a:lnTo>
                  <a:lnTo>
                    <a:pt x="0" y="577964"/>
                  </a:lnTo>
                  <a:close/>
                </a:path>
              </a:pathLst>
            </a:custGeom>
            <a:solidFill>
              <a:srgbClr val="000000">
                <a:alpha val="0"/>
              </a:srgbClr>
            </a:solidFill>
          </p:spPr>
        </p:sp>
        <p:sp>
          <p:nvSpPr>
            <p:cNvPr name="TextBox 26" id="26"/>
            <p:cNvSpPr txBox="true"/>
            <p:nvPr/>
          </p:nvSpPr>
          <p:spPr>
            <a:xfrm>
              <a:off x="0" y="-47625"/>
              <a:ext cx="5473599" cy="625589"/>
            </a:xfrm>
            <a:prstGeom prst="rect">
              <a:avLst/>
            </a:prstGeom>
          </p:spPr>
          <p:txBody>
            <a:bodyPr anchor="t" rtlCol="false" tIns="0" lIns="0" bIns="0" rIns="0"/>
            <a:lstStyle/>
            <a:p>
              <a:pPr algn="l">
                <a:lnSpc>
                  <a:spcPts val="2601"/>
                </a:lnSpc>
              </a:pPr>
              <a:r>
                <a:rPr lang="en-US" sz="1859" spc="91">
                  <a:solidFill>
                    <a:srgbClr val="FFFFFF"/>
                  </a:solidFill>
                  <a:latin typeface="Monument"/>
                  <a:ea typeface="Monument"/>
                  <a:cs typeface="Monument"/>
                  <a:sym typeface="Monument"/>
                </a:rPr>
                <a:t>FIRST ORDER LOGIC</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1827925" y="303508"/>
            <a:ext cx="14632151" cy="1825094"/>
            <a:chOff x="0" y="0"/>
            <a:chExt cx="19509534" cy="2433458"/>
          </a:xfrm>
        </p:grpSpPr>
        <p:sp>
          <p:nvSpPr>
            <p:cNvPr name="Freeform 5" id="5"/>
            <p:cNvSpPr/>
            <p:nvPr/>
          </p:nvSpPr>
          <p:spPr>
            <a:xfrm flipH="false" flipV="false" rot="0">
              <a:off x="0" y="0"/>
              <a:ext cx="19509535" cy="2433458"/>
            </a:xfrm>
            <a:custGeom>
              <a:avLst/>
              <a:gdLst/>
              <a:ahLst/>
              <a:cxnLst/>
              <a:rect r="r" b="b" t="t" l="l"/>
              <a:pathLst>
                <a:path h="2433458" w="19509535">
                  <a:moveTo>
                    <a:pt x="0" y="0"/>
                  </a:moveTo>
                  <a:lnTo>
                    <a:pt x="19509535" y="0"/>
                  </a:lnTo>
                  <a:lnTo>
                    <a:pt x="19509535" y="2433458"/>
                  </a:lnTo>
                  <a:lnTo>
                    <a:pt x="0" y="2433458"/>
                  </a:lnTo>
                  <a:close/>
                </a:path>
              </a:pathLst>
            </a:custGeom>
            <a:solidFill>
              <a:srgbClr val="000000">
                <a:alpha val="0"/>
              </a:srgbClr>
            </a:solidFill>
          </p:spPr>
        </p:sp>
        <p:sp>
          <p:nvSpPr>
            <p:cNvPr name="TextBox 6" id="6"/>
            <p:cNvSpPr txBox="true"/>
            <p:nvPr/>
          </p:nvSpPr>
          <p:spPr>
            <a:xfrm>
              <a:off x="0" y="38100"/>
              <a:ext cx="19509534" cy="2395358"/>
            </a:xfrm>
            <a:prstGeom prst="rect">
              <a:avLst/>
            </a:prstGeom>
          </p:spPr>
          <p:txBody>
            <a:bodyPr anchor="t" rtlCol="false" tIns="0" lIns="0" bIns="0" rIns="0"/>
            <a:lstStyle/>
            <a:p>
              <a:pPr algn="ctr">
                <a:lnSpc>
                  <a:spcPts val="5355"/>
                </a:lnSpc>
              </a:pPr>
              <a:r>
                <a:rPr lang="en-US" sz="4868" spc="-3">
                  <a:solidFill>
                    <a:srgbClr val="FFFFFF"/>
                  </a:solidFill>
                  <a:latin typeface="Monument"/>
                  <a:ea typeface="Monument"/>
                  <a:cs typeface="Monument"/>
                  <a:sym typeface="Monument"/>
                </a:rPr>
                <a:t>IMPLEMENTATION PROPOSITIONAL AND FIRST ORDER LOGIC</a:t>
              </a:r>
            </a:p>
          </p:txBody>
        </p:sp>
      </p:grpSp>
      <p:grpSp>
        <p:nvGrpSpPr>
          <p:cNvPr name="Group 7" id="7"/>
          <p:cNvGrpSpPr/>
          <p:nvPr/>
        </p:nvGrpSpPr>
        <p:grpSpPr>
          <a:xfrm rot="0">
            <a:off x="1028700" y="3081485"/>
            <a:ext cx="6687492" cy="764140"/>
            <a:chOff x="0" y="0"/>
            <a:chExt cx="8916657" cy="1018853"/>
          </a:xfrm>
        </p:grpSpPr>
        <p:sp>
          <p:nvSpPr>
            <p:cNvPr name="Freeform 8" id="8"/>
            <p:cNvSpPr/>
            <p:nvPr/>
          </p:nvSpPr>
          <p:spPr>
            <a:xfrm flipH="false" flipV="false" rot="0">
              <a:off x="0" y="0"/>
              <a:ext cx="8916657" cy="1018853"/>
            </a:xfrm>
            <a:custGeom>
              <a:avLst/>
              <a:gdLst/>
              <a:ahLst/>
              <a:cxnLst/>
              <a:rect r="r" b="b" t="t" l="l"/>
              <a:pathLst>
                <a:path h="1018853" w="8916657">
                  <a:moveTo>
                    <a:pt x="0" y="0"/>
                  </a:moveTo>
                  <a:lnTo>
                    <a:pt x="8916657" y="0"/>
                  </a:lnTo>
                  <a:lnTo>
                    <a:pt x="8916657" y="1018853"/>
                  </a:lnTo>
                  <a:lnTo>
                    <a:pt x="0" y="1018853"/>
                  </a:lnTo>
                  <a:close/>
                </a:path>
              </a:pathLst>
            </a:custGeom>
            <a:solidFill>
              <a:srgbClr val="000000">
                <a:alpha val="0"/>
              </a:srgbClr>
            </a:solidFill>
          </p:spPr>
        </p:sp>
        <p:sp>
          <p:nvSpPr>
            <p:cNvPr name="TextBox 9" id="9"/>
            <p:cNvSpPr txBox="true"/>
            <p:nvPr/>
          </p:nvSpPr>
          <p:spPr>
            <a:xfrm>
              <a:off x="0" y="19050"/>
              <a:ext cx="8916657" cy="999803"/>
            </a:xfrm>
            <a:prstGeom prst="rect">
              <a:avLst/>
            </a:prstGeom>
          </p:spPr>
          <p:txBody>
            <a:bodyPr anchor="t" rtlCol="false" tIns="0" lIns="0" bIns="0" rIns="0"/>
            <a:lstStyle/>
            <a:p>
              <a:pPr algn="l">
                <a:lnSpc>
                  <a:spcPts val="3523"/>
                </a:lnSpc>
              </a:pPr>
              <a:r>
                <a:rPr lang="en-US" sz="3203" spc="-3">
                  <a:solidFill>
                    <a:srgbClr val="FFFFFF"/>
                  </a:solidFill>
                  <a:latin typeface="Monument"/>
                  <a:ea typeface="Monument"/>
                  <a:cs typeface="Monument"/>
                  <a:sym typeface="Monument"/>
                </a:rPr>
                <a:t>PROPOSITIONAL ORDER</a:t>
              </a:r>
            </a:p>
          </p:txBody>
        </p:sp>
      </p:grpSp>
      <p:grpSp>
        <p:nvGrpSpPr>
          <p:cNvPr name="Group 10" id="10"/>
          <p:cNvGrpSpPr/>
          <p:nvPr/>
        </p:nvGrpSpPr>
        <p:grpSpPr>
          <a:xfrm rot="0">
            <a:off x="1028700" y="4534970"/>
            <a:ext cx="10783524" cy="3736015"/>
            <a:chOff x="0" y="0"/>
            <a:chExt cx="8359473" cy="2896189"/>
          </a:xfrm>
        </p:grpSpPr>
        <p:sp>
          <p:nvSpPr>
            <p:cNvPr name="Freeform 11" id="11"/>
            <p:cNvSpPr/>
            <p:nvPr/>
          </p:nvSpPr>
          <p:spPr>
            <a:xfrm flipH="false" flipV="false" rot="0">
              <a:off x="0" y="0"/>
              <a:ext cx="8359473" cy="2896189"/>
            </a:xfrm>
            <a:custGeom>
              <a:avLst/>
              <a:gdLst/>
              <a:ahLst/>
              <a:cxnLst/>
              <a:rect r="r" b="b" t="t" l="l"/>
              <a:pathLst>
                <a:path h="2896189" w="8359473">
                  <a:moveTo>
                    <a:pt x="0" y="0"/>
                  </a:moveTo>
                  <a:lnTo>
                    <a:pt x="8359473" y="0"/>
                  </a:lnTo>
                  <a:lnTo>
                    <a:pt x="8359473" y="2896189"/>
                  </a:lnTo>
                  <a:lnTo>
                    <a:pt x="0" y="2896189"/>
                  </a:lnTo>
                  <a:close/>
                </a:path>
              </a:pathLst>
            </a:custGeom>
            <a:solidFill>
              <a:srgbClr val="000000">
                <a:alpha val="0"/>
              </a:srgbClr>
            </a:solidFill>
          </p:spPr>
        </p:sp>
        <p:sp>
          <p:nvSpPr>
            <p:cNvPr name="TextBox 12" id="12"/>
            <p:cNvSpPr txBox="true"/>
            <p:nvPr/>
          </p:nvSpPr>
          <p:spPr>
            <a:xfrm>
              <a:off x="0" y="-47625"/>
              <a:ext cx="8359473" cy="2943814"/>
            </a:xfrm>
            <a:prstGeom prst="rect">
              <a:avLst/>
            </a:prstGeom>
          </p:spPr>
          <p:txBody>
            <a:bodyPr anchor="t" rtlCol="false" tIns="0" lIns="0" bIns="0" rIns="0"/>
            <a:lstStyle/>
            <a:p>
              <a:pPr algn="l">
                <a:lnSpc>
                  <a:spcPts val="3283"/>
                </a:lnSpc>
              </a:pPr>
              <a:r>
                <a:rPr lang="en-US" sz="2327" spc="28">
                  <a:solidFill>
                    <a:srgbClr val="FFFFFF"/>
                  </a:solidFill>
                  <a:latin typeface="Montserrat Light"/>
                  <a:ea typeface="Montserrat Light"/>
                  <a:cs typeface="Montserrat Light"/>
                  <a:sym typeface="Montserrat Light"/>
                </a:rPr>
                <a:t>Pada implementasi Propositional Logic, pertama-tama kita mendefinisikan simbol-simbol proposisional P, Q, dan R menggunakan pustaka sympy. Selanjutnya, kita membangun beberapa ekspresi logika seperti konjungsi (P &amp; Q), disjungsi (P | Q), negasi (~P), implikasi (P &gt;&gt; Q), dan XOR (P ^ Q). Kemudian, kita menetapkan nilai kebenaran untuk P dan Q (misalnya, P = True dan Q = False) lalu mengevaluasi setiap ekspresi dengan metode .subs(values). Hasil evaluasi dari setiap operasi logika ditampilkan, sehingga kita dapat melihat bagaimana proposisi tertentu bernilai benar atau salah berdasarkan input yang diberikan.</a:t>
              </a:r>
            </a:p>
          </p:txBody>
        </p:sp>
      </p:grpSp>
      <p:sp>
        <p:nvSpPr>
          <p:cNvPr name="Freeform 13" id="13"/>
          <p:cNvSpPr/>
          <p:nvPr/>
        </p:nvSpPr>
        <p:spPr>
          <a:xfrm flipH="false" flipV="false" rot="0">
            <a:off x="12858750" y="3333750"/>
            <a:ext cx="4238902" cy="5989538"/>
          </a:xfrm>
          <a:custGeom>
            <a:avLst/>
            <a:gdLst/>
            <a:ahLst/>
            <a:cxnLst/>
            <a:rect r="r" b="b" t="t" l="l"/>
            <a:pathLst>
              <a:path h="5989538" w="4238902">
                <a:moveTo>
                  <a:pt x="0" y="0"/>
                </a:moveTo>
                <a:lnTo>
                  <a:pt x="4238902" y="0"/>
                </a:lnTo>
                <a:lnTo>
                  <a:pt x="4238902" y="5989538"/>
                </a:lnTo>
                <a:lnTo>
                  <a:pt x="0" y="5989538"/>
                </a:lnTo>
                <a:lnTo>
                  <a:pt x="0" y="0"/>
                </a:lnTo>
                <a:close/>
              </a:path>
            </a:pathLst>
          </a:custGeom>
          <a:blipFill>
            <a:blip r:embed="rId3"/>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1827925" y="303508"/>
            <a:ext cx="14632151" cy="1825094"/>
            <a:chOff x="0" y="0"/>
            <a:chExt cx="19509534" cy="2433458"/>
          </a:xfrm>
        </p:grpSpPr>
        <p:sp>
          <p:nvSpPr>
            <p:cNvPr name="Freeform 5" id="5"/>
            <p:cNvSpPr/>
            <p:nvPr/>
          </p:nvSpPr>
          <p:spPr>
            <a:xfrm flipH="false" flipV="false" rot="0">
              <a:off x="0" y="0"/>
              <a:ext cx="19509535" cy="2433458"/>
            </a:xfrm>
            <a:custGeom>
              <a:avLst/>
              <a:gdLst/>
              <a:ahLst/>
              <a:cxnLst/>
              <a:rect r="r" b="b" t="t" l="l"/>
              <a:pathLst>
                <a:path h="2433458" w="19509535">
                  <a:moveTo>
                    <a:pt x="0" y="0"/>
                  </a:moveTo>
                  <a:lnTo>
                    <a:pt x="19509535" y="0"/>
                  </a:lnTo>
                  <a:lnTo>
                    <a:pt x="19509535" y="2433458"/>
                  </a:lnTo>
                  <a:lnTo>
                    <a:pt x="0" y="2433458"/>
                  </a:lnTo>
                  <a:close/>
                </a:path>
              </a:pathLst>
            </a:custGeom>
            <a:solidFill>
              <a:srgbClr val="000000">
                <a:alpha val="0"/>
              </a:srgbClr>
            </a:solidFill>
          </p:spPr>
        </p:sp>
        <p:sp>
          <p:nvSpPr>
            <p:cNvPr name="TextBox 6" id="6"/>
            <p:cNvSpPr txBox="true"/>
            <p:nvPr/>
          </p:nvSpPr>
          <p:spPr>
            <a:xfrm>
              <a:off x="0" y="38100"/>
              <a:ext cx="19509534" cy="2395358"/>
            </a:xfrm>
            <a:prstGeom prst="rect">
              <a:avLst/>
            </a:prstGeom>
          </p:spPr>
          <p:txBody>
            <a:bodyPr anchor="t" rtlCol="false" tIns="0" lIns="0" bIns="0" rIns="0"/>
            <a:lstStyle/>
            <a:p>
              <a:pPr algn="ctr">
                <a:lnSpc>
                  <a:spcPts val="5355"/>
                </a:lnSpc>
              </a:pPr>
              <a:r>
                <a:rPr lang="en-US" sz="4868" spc="-3">
                  <a:solidFill>
                    <a:srgbClr val="FFFFFF"/>
                  </a:solidFill>
                  <a:latin typeface="Monument"/>
                  <a:ea typeface="Monument"/>
                  <a:cs typeface="Monument"/>
                  <a:sym typeface="Monument"/>
                </a:rPr>
                <a:t>IMPLEMENTATION PROPOSITIONAL AND FIRST ORDER LOGIC</a:t>
              </a:r>
            </a:p>
          </p:txBody>
        </p:sp>
      </p:grpSp>
      <p:grpSp>
        <p:nvGrpSpPr>
          <p:cNvPr name="Group 7" id="7"/>
          <p:cNvGrpSpPr/>
          <p:nvPr/>
        </p:nvGrpSpPr>
        <p:grpSpPr>
          <a:xfrm rot="0">
            <a:off x="1142279" y="2314836"/>
            <a:ext cx="6687492" cy="764140"/>
            <a:chOff x="0" y="0"/>
            <a:chExt cx="8916657" cy="1018853"/>
          </a:xfrm>
        </p:grpSpPr>
        <p:sp>
          <p:nvSpPr>
            <p:cNvPr name="Freeform 8" id="8"/>
            <p:cNvSpPr/>
            <p:nvPr/>
          </p:nvSpPr>
          <p:spPr>
            <a:xfrm flipH="false" flipV="false" rot="0">
              <a:off x="0" y="0"/>
              <a:ext cx="8916657" cy="1018853"/>
            </a:xfrm>
            <a:custGeom>
              <a:avLst/>
              <a:gdLst/>
              <a:ahLst/>
              <a:cxnLst/>
              <a:rect r="r" b="b" t="t" l="l"/>
              <a:pathLst>
                <a:path h="1018853" w="8916657">
                  <a:moveTo>
                    <a:pt x="0" y="0"/>
                  </a:moveTo>
                  <a:lnTo>
                    <a:pt x="8916657" y="0"/>
                  </a:lnTo>
                  <a:lnTo>
                    <a:pt x="8916657" y="1018853"/>
                  </a:lnTo>
                  <a:lnTo>
                    <a:pt x="0" y="1018853"/>
                  </a:lnTo>
                  <a:close/>
                </a:path>
              </a:pathLst>
            </a:custGeom>
            <a:solidFill>
              <a:srgbClr val="000000">
                <a:alpha val="0"/>
              </a:srgbClr>
            </a:solidFill>
          </p:spPr>
        </p:sp>
        <p:sp>
          <p:nvSpPr>
            <p:cNvPr name="TextBox 9" id="9"/>
            <p:cNvSpPr txBox="true"/>
            <p:nvPr/>
          </p:nvSpPr>
          <p:spPr>
            <a:xfrm>
              <a:off x="0" y="19050"/>
              <a:ext cx="8916657" cy="999803"/>
            </a:xfrm>
            <a:prstGeom prst="rect">
              <a:avLst/>
            </a:prstGeom>
          </p:spPr>
          <p:txBody>
            <a:bodyPr anchor="t" rtlCol="false" tIns="0" lIns="0" bIns="0" rIns="0"/>
            <a:lstStyle/>
            <a:p>
              <a:pPr algn="l">
                <a:lnSpc>
                  <a:spcPts val="3523"/>
                </a:lnSpc>
              </a:pPr>
              <a:r>
                <a:rPr lang="en-US" sz="3203" spc="-3">
                  <a:solidFill>
                    <a:srgbClr val="FFFFFF"/>
                  </a:solidFill>
                  <a:latin typeface="Monument"/>
                  <a:ea typeface="Monument"/>
                  <a:cs typeface="Monument"/>
                  <a:sym typeface="Monument"/>
                </a:rPr>
                <a:t>FIRST ORDER LOGIC</a:t>
              </a:r>
            </a:p>
          </p:txBody>
        </p:sp>
      </p:grpSp>
      <p:grpSp>
        <p:nvGrpSpPr>
          <p:cNvPr name="Group 10" id="10"/>
          <p:cNvGrpSpPr/>
          <p:nvPr/>
        </p:nvGrpSpPr>
        <p:grpSpPr>
          <a:xfrm rot="0">
            <a:off x="1028700" y="3078976"/>
            <a:ext cx="7895371" cy="7012615"/>
            <a:chOff x="0" y="0"/>
            <a:chExt cx="6120554" cy="5436235"/>
          </a:xfrm>
        </p:grpSpPr>
        <p:sp>
          <p:nvSpPr>
            <p:cNvPr name="Freeform 11" id="11"/>
            <p:cNvSpPr/>
            <p:nvPr/>
          </p:nvSpPr>
          <p:spPr>
            <a:xfrm flipH="false" flipV="false" rot="0">
              <a:off x="0" y="0"/>
              <a:ext cx="6120555" cy="5436235"/>
            </a:xfrm>
            <a:custGeom>
              <a:avLst/>
              <a:gdLst/>
              <a:ahLst/>
              <a:cxnLst/>
              <a:rect r="r" b="b" t="t" l="l"/>
              <a:pathLst>
                <a:path h="5436235" w="6120555">
                  <a:moveTo>
                    <a:pt x="0" y="0"/>
                  </a:moveTo>
                  <a:lnTo>
                    <a:pt x="6120555" y="0"/>
                  </a:lnTo>
                  <a:lnTo>
                    <a:pt x="6120555" y="5436235"/>
                  </a:lnTo>
                  <a:lnTo>
                    <a:pt x="0" y="5436235"/>
                  </a:lnTo>
                  <a:close/>
                </a:path>
              </a:pathLst>
            </a:custGeom>
            <a:solidFill>
              <a:srgbClr val="000000">
                <a:alpha val="0"/>
              </a:srgbClr>
            </a:solidFill>
          </p:spPr>
        </p:sp>
        <p:sp>
          <p:nvSpPr>
            <p:cNvPr name="TextBox 12" id="12"/>
            <p:cNvSpPr txBox="true"/>
            <p:nvPr/>
          </p:nvSpPr>
          <p:spPr>
            <a:xfrm>
              <a:off x="0" y="-47625"/>
              <a:ext cx="6120554" cy="5483860"/>
            </a:xfrm>
            <a:prstGeom prst="rect">
              <a:avLst/>
            </a:prstGeom>
          </p:spPr>
          <p:txBody>
            <a:bodyPr anchor="t" rtlCol="false" tIns="0" lIns="0" bIns="0" rIns="0"/>
            <a:lstStyle/>
            <a:p>
              <a:pPr algn="just">
                <a:lnSpc>
                  <a:spcPts val="3283"/>
                </a:lnSpc>
              </a:pPr>
              <a:r>
                <a:rPr lang="en-US" sz="2327" spc="28">
                  <a:solidFill>
                    <a:srgbClr val="FFFFFF"/>
                  </a:solidFill>
                  <a:latin typeface="Montserrat"/>
                  <a:ea typeface="Montserrat"/>
                  <a:cs typeface="Montserrat"/>
                  <a:sym typeface="Montserrat"/>
                </a:rPr>
                <a:t>pada implementasi First-Order Logic (FOL), kita menggunakan pustaka nltk untuk menangani pernyataan logis yang lebih kompleks dengan kuantifikasi. Kita mendefinisikan dua premis utama: (1) semua manusia adalah mortal dan (2) Socrates adalah manusia. Premis ini dideklarasikan menggunakan ekspresi logika seperti all x. (human(x) -&gt; mortal(x)) dan human(Socrates). Kemudian, kita ingin membuktikan apakah mortal(Socrates) benar berdasarkan premis yang ada. Pembuktian dilakukan dengan metode Resolution Prover, yang secara otomatis mengecek apakah kesimpulan bisa diturunkan dari premis yang diberikan. Jika pembuktian berhasil, maka hasilnya adalah True, yang menunjukkan bahwa Socrates memang mortal berdasarkan aturan yang telah ditetapkan.</a:t>
              </a:r>
            </a:p>
          </p:txBody>
        </p:sp>
      </p:grpSp>
      <p:sp>
        <p:nvSpPr>
          <p:cNvPr name="Freeform 13" id="13"/>
          <p:cNvSpPr/>
          <p:nvPr/>
        </p:nvSpPr>
        <p:spPr>
          <a:xfrm flipH="false" flipV="false" rot="0">
            <a:off x="9362146" y="3241357"/>
            <a:ext cx="8925854" cy="5461466"/>
          </a:xfrm>
          <a:custGeom>
            <a:avLst/>
            <a:gdLst/>
            <a:ahLst/>
            <a:cxnLst/>
            <a:rect r="r" b="b" t="t" l="l"/>
            <a:pathLst>
              <a:path h="5461466" w="8925854">
                <a:moveTo>
                  <a:pt x="0" y="0"/>
                </a:moveTo>
                <a:lnTo>
                  <a:pt x="8925854" y="0"/>
                </a:lnTo>
                <a:lnTo>
                  <a:pt x="8925854" y="5461467"/>
                </a:lnTo>
                <a:lnTo>
                  <a:pt x="0" y="5461467"/>
                </a:lnTo>
                <a:lnTo>
                  <a:pt x="0" y="0"/>
                </a:lnTo>
                <a:close/>
              </a:path>
            </a:pathLst>
          </a:custGeom>
          <a:blipFill>
            <a:blip r:embed="rId3"/>
            <a:stretch>
              <a:fillRect l="-1817"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79732" y="819216"/>
            <a:ext cx="16471110" cy="9525"/>
            <a:chOff x="0" y="0"/>
            <a:chExt cx="21961480" cy="12700"/>
          </a:xfrm>
        </p:grpSpPr>
        <p:sp>
          <p:nvSpPr>
            <p:cNvPr name="Freeform 5" id="5"/>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grpSp>
        <p:nvGrpSpPr>
          <p:cNvPr name="Group 6" id="6"/>
          <p:cNvGrpSpPr/>
          <p:nvPr/>
        </p:nvGrpSpPr>
        <p:grpSpPr>
          <a:xfrm rot="0">
            <a:off x="579732" y="9444110"/>
            <a:ext cx="16471110" cy="9525"/>
            <a:chOff x="0" y="0"/>
            <a:chExt cx="21961480" cy="12700"/>
          </a:xfrm>
        </p:grpSpPr>
        <p:sp>
          <p:nvSpPr>
            <p:cNvPr name="Freeform 7" id="7"/>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sp>
        <p:nvSpPr>
          <p:cNvPr name="Freeform 8" id="8"/>
          <p:cNvSpPr/>
          <p:nvPr/>
        </p:nvSpPr>
        <p:spPr>
          <a:xfrm flipH="false" flipV="false" rot="0">
            <a:off x="1054949" y="3903022"/>
            <a:ext cx="13729476" cy="5240390"/>
          </a:xfrm>
          <a:custGeom>
            <a:avLst/>
            <a:gdLst/>
            <a:ahLst/>
            <a:cxnLst/>
            <a:rect r="r" b="b" t="t" l="l"/>
            <a:pathLst>
              <a:path h="5240390" w="13729476">
                <a:moveTo>
                  <a:pt x="0" y="0"/>
                </a:moveTo>
                <a:lnTo>
                  <a:pt x="13729475" y="0"/>
                </a:lnTo>
                <a:lnTo>
                  <a:pt x="13729475" y="5240390"/>
                </a:lnTo>
                <a:lnTo>
                  <a:pt x="0" y="52403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15690113" y="1218671"/>
            <a:ext cx="4036707" cy="3809925"/>
            <a:chOff x="0" y="0"/>
            <a:chExt cx="5382276" cy="5079900"/>
          </a:xfrm>
        </p:grpSpPr>
        <p:sp>
          <p:nvSpPr>
            <p:cNvPr name="Freeform 10" id="10"/>
            <p:cNvSpPr/>
            <p:nvPr/>
          </p:nvSpPr>
          <p:spPr>
            <a:xfrm flipH="false" flipV="false" rot="0">
              <a:off x="0" y="0"/>
              <a:ext cx="5382260" cy="5079873"/>
            </a:xfrm>
            <a:custGeom>
              <a:avLst/>
              <a:gdLst/>
              <a:ahLst/>
              <a:cxnLst/>
              <a:rect r="r" b="b" t="t" l="l"/>
              <a:pathLst>
                <a:path h="5079873" w="5382260">
                  <a:moveTo>
                    <a:pt x="0" y="0"/>
                  </a:moveTo>
                  <a:lnTo>
                    <a:pt x="5382260" y="0"/>
                  </a:lnTo>
                  <a:lnTo>
                    <a:pt x="5382260" y="5079873"/>
                  </a:lnTo>
                  <a:lnTo>
                    <a:pt x="0" y="5079873"/>
                  </a:lnTo>
                  <a:lnTo>
                    <a:pt x="0" y="0"/>
                  </a:lnTo>
                  <a:close/>
                </a:path>
              </a:pathLst>
            </a:custGeom>
            <a:blipFill>
              <a:blip r:embed="rId5"/>
              <a:stretch>
                <a:fillRect l="0" t="0" r="0" b="0"/>
              </a:stretch>
            </a:blipFill>
          </p:spPr>
        </p:sp>
      </p:grpSp>
      <p:grpSp>
        <p:nvGrpSpPr>
          <p:cNvPr name="Group 11" id="11"/>
          <p:cNvGrpSpPr/>
          <p:nvPr/>
        </p:nvGrpSpPr>
        <p:grpSpPr>
          <a:xfrm rot="0">
            <a:off x="1638453" y="2148021"/>
            <a:ext cx="12276249" cy="1951225"/>
            <a:chOff x="0" y="0"/>
            <a:chExt cx="16368332" cy="2601633"/>
          </a:xfrm>
        </p:grpSpPr>
        <p:sp>
          <p:nvSpPr>
            <p:cNvPr name="Freeform 12" id="12"/>
            <p:cNvSpPr/>
            <p:nvPr/>
          </p:nvSpPr>
          <p:spPr>
            <a:xfrm flipH="false" flipV="false" rot="0">
              <a:off x="0" y="0"/>
              <a:ext cx="16368333" cy="2601633"/>
            </a:xfrm>
            <a:custGeom>
              <a:avLst/>
              <a:gdLst/>
              <a:ahLst/>
              <a:cxnLst/>
              <a:rect r="r" b="b" t="t" l="l"/>
              <a:pathLst>
                <a:path h="2601633" w="16368333">
                  <a:moveTo>
                    <a:pt x="0" y="0"/>
                  </a:moveTo>
                  <a:lnTo>
                    <a:pt x="16368333" y="0"/>
                  </a:lnTo>
                  <a:lnTo>
                    <a:pt x="16368333" y="2601633"/>
                  </a:lnTo>
                  <a:lnTo>
                    <a:pt x="0" y="2601633"/>
                  </a:lnTo>
                  <a:close/>
                </a:path>
              </a:pathLst>
            </a:custGeom>
            <a:solidFill>
              <a:srgbClr val="000000">
                <a:alpha val="0"/>
              </a:srgbClr>
            </a:solidFill>
          </p:spPr>
        </p:sp>
        <p:sp>
          <p:nvSpPr>
            <p:cNvPr name="TextBox 13" id="13"/>
            <p:cNvSpPr txBox="true"/>
            <p:nvPr/>
          </p:nvSpPr>
          <p:spPr>
            <a:xfrm>
              <a:off x="0" y="-38100"/>
              <a:ext cx="16368332" cy="2639733"/>
            </a:xfrm>
            <a:prstGeom prst="rect">
              <a:avLst/>
            </a:prstGeom>
          </p:spPr>
          <p:txBody>
            <a:bodyPr anchor="t" rtlCol="false" tIns="0" lIns="0" bIns="0" rIns="0"/>
            <a:lstStyle/>
            <a:p>
              <a:pPr algn="l">
                <a:lnSpc>
                  <a:spcPts val="6230"/>
                </a:lnSpc>
              </a:pPr>
              <a:r>
                <a:rPr lang="en-US" sz="4905" spc="44">
                  <a:solidFill>
                    <a:srgbClr val="F7F3F2"/>
                  </a:solidFill>
                  <a:latin typeface="Monument"/>
                  <a:ea typeface="Monument"/>
                  <a:cs typeface="Monument"/>
                  <a:sym typeface="Monument"/>
                </a:rPr>
                <a:t>EXAMPLE IN REAL LIFE</a:t>
              </a:r>
            </a:p>
            <a:p>
              <a:pPr algn="l">
                <a:lnSpc>
                  <a:spcPts val="6231"/>
                </a:lnSpc>
              </a:pPr>
              <a:r>
                <a:rPr lang="en-US" sz="4905" spc="48">
                  <a:solidFill>
                    <a:srgbClr val="F7F3F2"/>
                  </a:solidFill>
                  <a:latin typeface="Monument"/>
                  <a:ea typeface="Monument"/>
                  <a:cs typeface="Monument"/>
                  <a:sym typeface="Monument"/>
                </a:rPr>
                <a:t>PROPOSITIONAL LOGIC</a:t>
              </a:r>
            </a:p>
          </p:txBody>
        </p:sp>
      </p:grpSp>
      <p:grpSp>
        <p:nvGrpSpPr>
          <p:cNvPr name="Group 14" id="14"/>
          <p:cNvGrpSpPr/>
          <p:nvPr/>
        </p:nvGrpSpPr>
        <p:grpSpPr>
          <a:xfrm rot="0">
            <a:off x="1434749" y="4687230"/>
            <a:ext cx="12969875" cy="3671974"/>
            <a:chOff x="0" y="0"/>
            <a:chExt cx="17293166" cy="4895965"/>
          </a:xfrm>
        </p:grpSpPr>
        <p:sp>
          <p:nvSpPr>
            <p:cNvPr name="Freeform 15" id="15"/>
            <p:cNvSpPr/>
            <p:nvPr/>
          </p:nvSpPr>
          <p:spPr>
            <a:xfrm flipH="false" flipV="false" rot="0">
              <a:off x="0" y="0"/>
              <a:ext cx="17293166" cy="4895965"/>
            </a:xfrm>
            <a:custGeom>
              <a:avLst/>
              <a:gdLst/>
              <a:ahLst/>
              <a:cxnLst/>
              <a:rect r="r" b="b" t="t" l="l"/>
              <a:pathLst>
                <a:path h="4895965" w="17293166">
                  <a:moveTo>
                    <a:pt x="0" y="0"/>
                  </a:moveTo>
                  <a:lnTo>
                    <a:pt x="17293166" y="0"/>
                  </a:lnTo>
                  <a:lnTo>
                    <a:pt x="17293166" y="4895965"/>
                  </a:lnTo>
                  <a:lnTo>
                    <a:pt x="0" y="4895965"/>
                  </a:lnTo>
                  <a:close/>
                </a:path>
              </a:pathLst>
            </a:custGeom>
            <a:solidFill>
              <a:srgbClr val="000000">
                <a:alpha val="0"/>
              </a:srgbClr>
            </a:solidFill>
          </p:spPr>
        </p:sp>
        <p:sp>
          <p:nvSpPr>
            <p:cNvPr name="TextBox 16" id="16"/>
            <p:cNvSpPr txBox="true"/>
            <p:nvPr/>
          </p:nvSpPr>
          <p:spPr>
            <a:xfrm>
              <a:off x="0" y="-47625"/>
              <a:ext cx="17293166" cy="4943590"/>
            </a:xfrm>
            <a:prstGeom prst="rect">
              <a:avLst/>
            </a:prstGeom>
          </p:spPr>
          <p:txBody>
            <a:bodyPr anchor="t" rtlCol="false" tIns="0" lIns="0" bIns="0" rIns="0"/>
            <a:lstStyle/>
            <a:p>
              <a:pPr algn="l">
                <a:lnSpc>
                  <a:spcPts val="2601"/>
                </a:lnSpc>
              </a:pPr>
              <a:r>
                <a:rPr lang="en-US" sz="1859" spc="91">
                  <a:solidFill>
                    <a:srgbClr val="FFFFFF"/>
                  </a:solidFill>
                  <a:latin typeface="Monument"/>
                  <a:ea typeface="Monument"/>
                  <a:cs typeface="Monument"/>
                  <a:sym typeface="Monument"/>
                </a:rPr>
                <a:t>Logika proposisional sering digunakan dalam kehidupan sehari-hari untuk mengambil keputusan berdasarkan pernyataan yang benar atau salah. Contohnya dalam sistem lampu lalu lintas: Jika lampu merah menyala, maka pengendara harus berhenti. Jika lampu hijau menyala, maka pengendara boleh melaju. Dalam bentuk logika proposisional, pernyataan ini dapat ditulis sebagai "Jika lampu merah menyala, maka berhenti" (P → Q) dan "Jika lampu hijau menyala, maka jalan" (R → S). Contoh lain dalam kehidupan sehari-hari adalah penggunaan alarm pagi. Jika alarm berbunyi, maka seseorang harus bangun (A → B). Dengan memahami logika proposisional, kita dapat membuat keputusan dengan lebih rasional dan sistematis.</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79732" y="819216"/>
            <a:ext cx="16471110" cy="9525"/>
            <a:chOff x="0" y="0"/>
            <a:chExt cx="21961480" cy="12700"/>
          </a:xfrm>
        </p:grpSpPr>
        <p:sp>
          <p:nvSpPr>
            <p:cNvPr name="Freeform 5" id="5"/>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grpSp>
        <p:nvGrpSpPr>
          <p:cNvPr name="Group 6" id="6"/>
          <p:cNvGrpSpPr/>
          <p:nvPr/>
        </p:nvGrpSpPr>
        <p:grpSpPr>
          <a:xfrm rot="0">
            <a:off x="579732" y="9444110"/>
            <a:ext cx="16471110" cy="9525"/>
            <a:chOff x="0" y="0"/>
            <a:chExt cx="21961480" cy="12700"/>
          </a:xfrm>
        </p:grpSpPr>
        <p:sp>
          <p:nvSpPr>
            <p:cNvPr name="Freeform 7" id="7"/>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sp>
        <p:nvSpPr>
          <p:cNvPr name="Freeform 8" id="8"/>
          <p:cNvSpPr/>
          <p:nvPr/>
        </p:nvSpPr>
        <p:spPr>
          <a:xfrm flipH="false" flipV="false" rot="0">
            <a:off x="1054949" y="3903022"/>
            <a:ext cx="13729476" cy="5240390"/>
          </a:xfrm>
          <a:custGeom>
            <a:avLst/>
            <a:gdLst/>
            <a:ahLst/>
            <a:cxnLst/>
            <a:rect r="r" b="b" t="t" l="l"/>
            <a:pathLst>
              <a:path h="5240390" w="13729476">
                <a:moveTo>
                  <a:pt x="0" y="0"/>
                </a:moveTo>
                <a:lnTo>
                  <a:pt x="13729475" y="0"/>
                </a:lnTo>
                <a:lnTo>
                  <a:pt x="13729475" y="5240390"/>
                </a:lnTo>
                <a:lnTo>
                  <a:pt x="0" y="52403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15690113" y="1218671"/>
            <a:ext cx="4036707" cy="3809925"/>
            <a:chOff x="0" y="0"/>
            <a:chExt cx="5382276" cy="5079900"/>
          </a:xfrm>
        </p:grpSpPr>
        <p:sp>
          <p:nvSpPr>
            <p:cNvPr name="Freeform 10" id="10"/>
            <p:cNvSpPr/>
            <p:nvPr/>
          </p:nvSpPr>
          <p:spPr>
            <a:xfrm flipH="false" flipV="false" rot="0">
              <a:off x="0" y="0"/>
              <a:ext cx="5382260" cy="5079873"/>
            </a:xfrm>
            <a:custGeom>
              <a:avLst/>
              <a:gdLst/>
              <a:ahLst/>
              <a:cxnLst/>
              <a:rect r="r" b="b" t="t" l="l"/>
              <a:pathLst>
                <a:path h="5079873" w="5382260">
                  <a:moveTo>
                    <a:pt x="0" y="0"/>
                  </a:moveTo>
                  <a:lnTo>
                    <a:pt x="5382260" y="0"/>
                  </a:lnTo>
                  <a:lnTo>
                    <a:pt x="5382260" y="5079873"/>
                  </a:lnTo>
                  <a:lnTo>
                    <a:pt x="0" y="5079873"/>
                  </a:lnTo>
                  <a:lnTo>
                    <a:pt x="0" y="0"/>
                  </a:lnTo>
                  <a:close/>
                </a:path>
              </a:pathLst>
            </a:custGeom>
            <a:blipFill>
              <a:blip r:embed="rId5"/>
              <a:stretch>
                <a:fillRect l="0" t="0" r="0" b="0"/>
              </a:stretch>
            </a:blipFill>
          </p:spPr>
        </p:sp>
      </p:grpSp>
      <p:grpSp>
        <p:nvGrpSpPr>
          <p:cNvPr name="Group 11" id="11"/>
          <p:cNvGrpSpPr/>
          <p:nvPr/>
        </p:nvGrpSpPr>
        <p:grpSpPr>
          <a:xfrm rot="0">
            <a:off x="1638453" y="2148021"/>
            <a:ext cx="12276249" cy="1951225"/>
            <a:chOff x="0" y="0"/>
            <a:chExt cx="16368332" cy="2601633"/>
          </a:xfrm>
        </p:grpSpPr>
        <p:sp>
          <p:nvSpPr>
            <p:cNvPr name="Freeform 12" id="12"/>
            <p:cNvSpPr/>
            <p:nvPr/>
          </p:nvSpPr>
          <p:spPr>
            <a:xfrm flipH="false" flipV="false" rot="0">
              <a:off x="0" y="0"/>
              <a:ext cx="16368333" cy="2601633"/>
            </a:xfrm>
            <a:custGeom>
              <a:avLst/>
              <a:gdLst/>
              <a:ahLst/>
              <a:cxnLst/>
              <a:rect r="r" b="b" t="t" l="l"/>
              <a:pathLst>
                <a:path h="2601633" w="16368333">
                  <a:moveTo>
                    <a:pt x="0" y="0"/>
                  </a:moveTo>
                  <a:lnTo>
                    <a:pt x="16368333" y="0"/>
                  </a:lnTo>
                  <a:lnTo>
                    <a:pt x="16368333" y="2601633"/>
                  </a:lnTo>
                  <a:lnTo>
                    <a:pt x="0" y="2601633"/>
                  </a:lnTo>
                  <a:close/>
                </a:path>
              </a:pathLst>
            </a:custGeom>
            <a:solidFill>
              <a:srgbClr val="000000">
                <a:alpha val="0"/>
              </a:srgbClr>
            </a:solidFill>
          </p:spPr>
        </p:sp>
        <p:sp>
          <p:nvSpPr>
            <p:cNvPr name="TextBox 13" id="13"/>
            <p:cNvSpPr txBox="true"/>
            <p:nvPr/>
          </p:nvSpPr>
          <p:spPr>
            <a:xfrm>
              <a:off x="0" y="-38100"/>
              <a:ext cx="16368332" cy="2639733"/>
            </a:xfrm>
            <a:prstGeom prst="rect">
              <a:avLst/>
            </a:prstGeom>
          </p:spPr>
          <p:txBody>
            <a:bodyPr anchor="t" rtlCol="false" tIns="0" lIns="0" bIns="0" rIns="0"/>
            <a:lstStyle/>
            <a:p>
              <a:pPr algn="l">
                <a:lnSpc>
                  <a:spcPts val="6230"/>
                </a:lnSpc>
              </a:pPr>
              <a:r>
                <a:rPr lang="en-US" sz="4905" spc="44">
                  <a:solidFill>
                    <a:srgbClr val="F7F3F2"/>
                  </a:solidFill>
                  <a:latin typeface="Monument"/>
                  <a:ea typeface="Monument"/>
                  <a:cs typeface="Monument"/>
                  <a:sym typeface="Monument"/>
                </a:rPr>
                <a:t>EXAMPLE IN REAL LIFE</a:t>
              </a:r>
            </a:p>
            <a:p>
              <a:pPr algn="l">
                <a:lnSpc>
                  <a:spcPts val="6231"/>
                </a:lnSpc>
              </a:pPr>
              <a:r>
                <a:rPr lang="en-US" sz="4905" spc="48">
                  <a:solidFill>
                    <a:srgbClr val="F7F3F2"/>
                  </a:solidFill>
                  <a:latin typeface="Monument"/>
                  <a:ea typeface="Monument"/>
                  <a:cs typeface="Monument"/>
                  <a:sym typeface="Monument"/>
                </a:rPr>
                <a:t>FRIST ORDER LOGIC</a:t>
              </a:r>
            </a:p>
          </p:txBody>
        </p:sp>
      </p:grpSp>
      <p:grpSp>
        <p:nvGrpSpPr>
          <p:cNvPr name="Group 14" id="14"/>
          <p:cNvGrpSpPr/>
          <p:nvPr/>
        </p:nvGrpSpPr>
        <p:grpSpPr>
          <a:xfrm rot="0">
            <a:off x="1543496" y="4525305"/>
            <a:ext cx="12969875" cy="3995824"/>
            <a:chOff x="0" y="0"/>
            <a:chExt cx="17293166" cy="5327765"/>
          </a:xfrm>
        </p:grpSpPr>
        <p:sp>
          <p:nvSpPr>
            <p:cNvPr name="Freeform 15" id="15"/>
            <p:cNvSpPr/>
            <p:nvPr/>
          </p:nvSpPr>
          <p:spPr>
            <a:xfrm flipH="false" flipV="false" rot="0">
              <a:off x="0" y="0"/>
              <a:ext cx="17293166" cy="5327765"/>
            </a:xfrm>
            <a:custGeom>
              <a:avLst/>
              <a:gdLst/>
              <a:ahLst/>
              <a:cxnLst/>
              <a:rect r="r" b="b" t="t" l="l"/>
              <a:pathLst>
                <a:path h="5327765" w="17293166">
                  <a:moveTo>
                    <a:pt x="0" y="0"/>
                  </a:moveTo>
                  <a:lnTo>
                    <a:pt x="17293166" y="0"/>
                  </a:lnTo>
                  <a:lnTo>
                    <a:pt x="17293166" y="5327765"/>
                  </a:lnTo>
                  <a:lnTo>
                    <a:pt x="0" y="5327765"/>
                  </a:lnTo>
                  <a:close/>
                </a:path>
              </a:pathLst>
            </a:custGeom>
            <a:solidFill>
              <a:srgbClr val="000000">
                <a:alpha val="0"/>
              </a:srgbClr>
            </a:solidFill>
          </p:spPr>
        </p:sp>
        <p:sp>
          <p:nvSpPr>
            <p:cNvPr name="TextBox 16" id="16"/>
            <p:cNvSpPr txBox="true"/>
            <p:nvPr/>
          </p:nvSpPr>
          <p:spPr>
            <a:xfrm>
              <a:off x="0" y="-47625"/>
              <a:ext cx="17293166" cy="5375390"/>
            </a:xfrm>
            <a:prstGeom prst="rect">
              <a:avLst/>
            </a:prstGeom>
          </p:spPr>
          <p:txBody>
            <a:bodyPr anchor="t" rtlCol="false" tIns="0" lIns="0" bIns="0" rIns="0"/>
            <a:lstStyle/>
            <a:p>
              <a:pPr algn="l">
                <a:lnSpc>
                  <a:spcPts val="2601"/>
                </a:lnSpc>
              </a:pPr>
              <a:r>
                <a:rPr lang="en-US" sz="1859" spc="91">
                  <a:solidFill>
                    <a:srgbClr val="FFFFFF"/>
                  </a:solidFill>
                  <a:latin typeface="Monument"/>
                  <a:ea typeface="Monument"/>
                  <a:cs typeface="Monument"/>
                  <a:sym typeface="Monument"/>
                </a:rPr>
                <a:t>Logika tingkat pertama (First-Order Logic/FOL) digunakan dalam kehidupan sehari-hari untuk merepresentasikan hubungan antara objek dan sifatnya. Contohnya dalam dunia pendidikan, pernyataan “Semua mahasiswa yang belajar akan lulus ujian” dapat ditulis dalam FOL sebagai ∀x (Mahasiswa(x) ∧ Belajar(x) → Lulus(x)), yang berarti bahwa untuk setiap individu x, jika x adalah seorang mahasiswa dan ia belajar, maka ia akan lulus ujian. Contoh lain dapat ditemukan dalam dunia medis, seperti “Jika seseorang rajin berolahraga, maka ia memiliki tubuh yang sehat” yang dapat ditulis sebagai ∀x (Olahraga(x) → Sehat(x)). Dengan menggunakan logika tingkat pertama, kita dapat menyusun argumen dan pengambilan keputusan secara lebih terstruktur dan sistematis.</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79732" y="819216"/>
            <a:ext cx="16471110" cy="9525"/>
            <a:chOff x="0" y="0"/>
            <a:chExt cx="21961480" cy="12700"/>
          </a:xfrm>
        </p:grpSpPr>
        <p:sp>
          <p:nvSpPr>
            <p:cNvPr name="Freeform 5" id="5"/>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grpSp>
        <p:nvGrpSpPr>
          <p:cNvPr name="Group 6" id="6"/>
          <p:cNvGrpSpPr/>
          <p:nvPr/>
        </p:nvGrpSpPr>
        <p:grpSpPr>
          <a:xfrm rot="0">
            <a:off x="579732" y="9444110"/>
            <a:ext cx="16471110" cy="9525"/>
            <a:chOff x="0" y="0"/>
            <a:chExt cx="21961480" cy="12700"/>
          </a:xfrm>
        </p:grpSpPr>
        <p:sp>
          <p:nvSpPr>
            <p:cNvPr name="Freeform 7" id="7"/>
            <p:cNvSpPr/>
            <p:nvPr/>
          </p:nvSpPr>
          <p:spPr>
            <a:xfrm flipH="false" flipV="false" rot="0">
              <a:off x="6350" y="0"/>
              <a:ext cx="21948775" cy="12700"/>
            </a:xfrm>
            <a:custGeom>
              <a:avLst/>
              <a:gdLst/>
              <a:ahLst/>
              <a:cxnLst/>
              <a:rect r="r" b="b" t="t" l="l"/>
              <a:pathLst>
                <a:path h="12700" w="21948775">
                  <a:moveTo>
                    <a:pt x="0" y="0"/>
                  </a:moveTo>
                  <a:lnTo>
                    <a:pt x="21948775" y="0"/>
                  </a:lnTo>
                  <a:lnTo>
                    <a:pt x="21948775" y="12700"/>
                  </a:lnTo>
                  <a:lnTo>
                    <a:pt x="0" y="12700"/>
                  </a:lnTo>
                  <a:close/>
                </a:path>
              </a:pathLst>
            </a:custGeom>
            <a:solidFill>
              <a:srgbClr val="FFFFFF"/>
            </a:solidFill>
          </p:spPr>
        </p:sp>
      </p:grpSp>
      <p:sp>
        <p:nvSpPr>
          <p:cNvPr name="Freeform 8" id="8"/>
          <p:cNvSpPr/>
          <p:nvPr/>
        </p:nvSpPr>
        <p:spPr>
          <a:xfrm flipH="false" flipV="false" rot="0">
            <a:off x="1019328" y="4621997"/>
            <a:ext cx="12308140" cy="3437193"/>
          </a:xfrm>
          <a:custGeom>
            <a:avLst/>
            <a:gdLst/>
            <a:ahLst/>
            <a:cxnLst/>
            <a:rect r="r" b="b" t="t" l="l"/>
            <a:pathLst>
              <a:path h="3437193" w="12308140">
                <a:moveTo>
                  <a:pt x="0" y="0"/>
                </a:moveTo>
                <a:lnTo>
                  <a:pt x="12308140" y="0"/>
                </a:lnTo>
                <a:lnTo>
                  <a:pt x="12308140" y="3437193"/>
                </a:lnTo>
                <a:lnTo>
                  <a:pt x="0" y="34371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14864794" y="2667402"/>
            <a:ext cx="3423206" cy="4952197"/>
            <a:chOff x="0" y="0"/>
            <a:chExt cx="4564275" cy="6602929"/>
          </a:xfrm>
        </p:grpSpPr>
        <p:sp>
          <p:nvSpPr>
            <p:cNvPr name="Freeform 10" id="10"/>
            <p:cNvSpPr/>
            <p:nvPr/>
          </p:nvSpPr>
          <p:spPr>
            <a:xfrm flipH="false" flipV="false" rot="0">
              <a:off x="0" y="0"/>
              <a:ext cx="4564253" cy="6602984"/>
            </a:xfrm>
            <a:custGeom>
              <a:avLst/>
              <a:gdLst/>
              <a:ahLst/>
              <a:cxnLst/>
              <a:rect r="r" b="b" t="t" l="l"/>
              <a:pathLst>
                <a:path h="6602984" w="4564253">
                  <a:moveTo>
                    <a:pt x="0" y="0"/>
                  </a:moveTo>
                  <a:lnTo>
                    <a:pt x="4564253" y="0"/>
                  </a:lnTo>
                  <a:lnTo>
                    <a:pt x="4564253" y="6602984"/>
                  </a:lnTo>
                  <a:lnTo>
                    <a:pt x="0" y="6602984"/>
                  </a:lnTo>
                  <a:lnTo>
                    <a:pt x="0" y="0"/>
                  </a:lnTo>
                  <a:close/>
                </a:path>
              </a:pathLst>
            </a:custGeom>
            <a:blipFill>
              <a:blip r:embed="rId5"/>
              <a:stretch>
                <a:fillRect l="0" t="-30" r="0" b="-29"/>
              </a:stretch>
            </a:blipFill>
          </p:spPr>
        </p:sp>
      </p:grpSp>
      <p:grpSp>
        <p:nvGrpSpPr>
          <p:cNvPr name="Group 11" id="11"/>
          <p:cNvGrpSpPr/>
          <p:nvPr/>
        </p:nvGrpSpPr>
        <p:grpSpPr>
          <a:xfrm rot="0">
            <a:off x="1028700" y="2208607"/>
            <a:ext cx="12289395" cy="1251186"/>
            <a:chOff x="0" y="0"/>
            <a:chExt cx="16385860" cy="1668248"/>
          </a:xfrm>
        </p:grpSpPr>
        <p:sp>
          <p:nvSpPr>
            <p:cNvPr name="Freeform 12" id="12"/>
            <p:cNvSpPr/>
            <p:nvPr/>
          </p:nvSpPr>
          <p:spPr>
            <a:xfrm flipH="false" flipV="false" rot="0">
              <a:off x="0" y="0"/>
              <a:ext cx="16385860" cy="1668248"/>
            </a:xfrm>
            <a:custGeom>
              <a:avLst/>
              <a:gdLst/>
              <a:ahLst/>
              <a:cxnLst/>
              <a:rect r="r" b="b" t="t" l="l"/>
              <a:pathLst>
                <a:path h="1668248" w="16385860">
                  <a:moveTo>
                    <a:pt x="0" y="0"/>
                  </a:moveTo>
                  <a:lnTo>
                    <a:pt x="16385860" y="0"/>
                  </a:lnTo>
                  <a:lnTo>
                    <a:pt x="16385860" y="1668248"/>
                  </a:lnTo>
                  <a:lnTo>
                    <a:pt x="0" y="1668248"/>
                  </a:lnTo>
                  <a:close/>
                </a:path>
              </a:pathLst>
            </a:custGeom>
            <a:solidFill>
              <a:srgbClr val="000000">
                <a:alpha val="0"/>
              </a:srgbClr>
            </a:solidFill>
          </p:spPr>
        </p:sp>
        <p:sp>
          <p:nvSpPr>
            <p:cNvPr name="TextBox 13" id="13"/>
            <p:cNvSpPr txBox="true"/>
            <p:nvPr/>
          </p:nvSpPr>
          <p:spPr>
            <a:xfrm>
              <a:off x="0" y="-28575"/>
              <a:ext cx="16385860" cy="1696823"/>
            </a:xfrm>
            <a:prstGeom prst="rect">
              <a:avLst/>
            </a:prstGeom>
          </p:spPr>
          <p:txBody>
            <a:bodyPr anchor="t" rtlCol="false" tIns="0" lIns="0" bIns="0" rIns="0"/>
            <a:lstStyle/>
            <a:p>
              <a:pPr algn="l">
                <a:lnSpc>
                  <a:spcPts val="4950"/>
                </a:lnSpc>
              </a:pPr>
              <a:r>
                <a:rPr lang="en-US" sz="3898" spc="38">
                  <a:solidFill>
                    <a:srgbClr val="F7F3F2"/>
                  </a:solidFill>
                  <a:latin typeface="Monument"/>
                  <a:ea typeface="Monument"/>
                  <a:cs typeface="Monument"/>
                  <a:sym typeface="Monument"/>
                </a:rPr>
                <a:t>THE FUTURE OF SUSTAINABLE AND EFFICIENT AGRICULTURE</a:t>
              </a:r>
            </a:p>
          </p:txBody>
        </p:sp>
      </p:grpSp>
      <p:grpSp>
        <p:nvGrpSpPr>
          <p:cNvPr name="Group 14" id="14"/>
          <p:cNvGrpSpPr/>
          <p:nvPr/>
        </p:nvGrpSpPr>
        <p:grpSpPr>
          <a:xfrm rot="0">
            <a:off x="1786778" y="5503417"/>
            <a:ext cx="10773239" cy="2026729"/>
            <a:chOff x="0" y="0"/>
            <a:chExt cx="14364319" cy="2702305"/>
          </a:xfrm>
        </p:grpSpPr>
        <p:sp>
          <p:nvSpPr>
            <p:cNvPr name="Freeform 15" id="15"/>
            <p:cNvSpPr/>
            <p:nvPr/>
          </p:nvSpPr>
          <p:spPr>
            <a:xfrm flipH="false" flipV="false" rot="0">
              <a:off x="0" y="0"/>
              <a:ext cx="14364319" cy="2702305"/>
            </a:xfrm>
            <a:custGeom>
              <a:avLst/>
              <a:gdLst/>
              <a:ahLst/>
              <a:cxnLst/>
              <a:rect r="r" b="b" t="t" l="l"/>
              <a:pathLst>
                <a:path h="2702305" w="14364319">
                  <a:moveTo>
                    <a:pt x="0" y="0"/>
                  </a:moveTo>
                  <a:lnTo>
                    <a:pt x="14364319" y="0"/>
                  </a:lnTo>
                  <a:lnTo>
                    <a:pt x="14364319" y="2702305"/>
                  </a:lnTo>
                  <a:lnTo>
                    <a:pt x="0" y="2702305"/>
                  </a:lnTo>
                  <a:close/>
                </a:path>
              </a:pathLst>
            </a:custGeom>
            <a:solidFill>
              <a:srgbClr val="000000">
                <a:alpha val="0"/>
              </a:srgbClr>
            </a:solidFill>
          </p:spPr>
        </p:sp>
        <p:sp>
          <p:nvSpPr>
            <p:cNvPr name="TextBox 16" id="16"/>
            <p:cNvSpPr txBox="true"/>
            <p:nvPr/>
          </p:nvSpPr>
          <p:spPr>
            <a:xfrm>
              <a:off x="0" y="-57150"/>
              <a:ext cx="14364319" cy="2759455"/>
            </a:xfrm>
            <a:prstGeom prst="rect">
              <a:avLst/>
            </a:prstGeom>
          </p:spPr>
          <p:txBody>
            <a:bodyPr anchor="t" rtlCol="false" tIns="0" lIns="0" bIns="0" rIns="0"/>
            <a:lstStyle/>
            <a:p>
              <a:pPr algn="l">
                <a:lnSpc>
                  <a:spcPts val="3248"/>
                </a:lnSpc>
              </a:pPr>
              <a:r>
                <a:rPr lang="en-US" sz="2194">
                  <a:solidFill>
                    <a:srgbClr val="FFFFFF"/>
                  </a:solidFill>
                  <a:latin typeface="Montserrat"/>
                  <a:ea typeface="Montserrat"/>
                  <a:cs typeface="Montserrat"/>
                  <a:sym typeface="Montserrat"/>
                </a:rPr>
                <a:t>AI-powered smart farming technologies are paving the way for a more sustainable and efficient future of agriculture. By harnessing the power of data, automation, and advanced analytics, we can optimize resource use, minimize environmental impact, and ensure food security for generations to come.</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738227" y="9580880"/>
            <a:ext cx="3549773" cy="706120"/>
            <a:chOff x="0" y="0"/>
            <a:chExt cx="4733031" cy="941493"/>
          </a:xfrm>
        </p:grpSpPr>
        <p:sp>
          <p:nvSpPr>
            <p:cNvPr name="Freeform 3" id="3"/>
            <p:cNvSpPr/>
            <p:nvPr/>
          </p:nvSpPr>
          <p:spPr>
            <a:xfrm flipH="false" flipV="false" rot="0">
              <a:off x="0" y="0"/>
              <a:ext cx="4733031" cy="941493"/>
            </a:xfrm>
            <a:custGeom>
              <a:avLst/>
              <a:gdLst/>
              <a:ahLst/>
              <a:cxnLst/>
              <a:rect r="r" b="b" t="t" l="l"/>
              <a:pathLst>
                <a:path h="941493" w="4733031">
                  <a:moveTo>
                    <a:pt x="0" y="0"/>
                  </a:moveTo>
                  <a:lnTo>
                    <a:pt x="4733031" y="0"/>
                  </a:lnTo>
                  <a:lnTo>
                    <a:pt x="4733031" y="941493"/>
                  </a:lnTo>
                  <a:lnTo>
                    <a:pt x="0" y="941493"/>
                  </a:lnTo>
                  <a:close/>
                </a:path>
              </a:pathLst>
            </a:custGeom>
            <a:solidFill>
              <a:srgbClr val="000000">
                <a:alpha val="0"/>
              </a:srgbClr>
            </a:solidFill>
          </p:spPr>
        </p:sp>
        <p:sp>
          <p:nvSpPr>
            <p:cNvPr name="TextBox 4" id="4"/>
            <p:cNvSpPr txBox="true"/>
            <p:nvPr/>
          </p:nvSpPr>
          <p:spPr>
            <a:xfrm>
              <a:off x="0" y="-142875"/>
              <a:ext cx="4733031" cy="1084368"/>
            </a:xfrm>
            <a:prstGeom prst="rect">
              <a:avLst/>
            </a:prstGeom>
          </p:spPr>
          <p:txBody>
            <a:bodyPr anchor="t" rtlCol="false" tIns="0" lIns="0" bIns="0" rIns="0"/>
            <a:lstStyle/>
            <a:p>
              <a:pPr algn="ctr">
                <a:lnSpc>
                  <a:spcPts val="5179"/>
                </a:lnSpc>
              </a:pPr>
              <a:r>
                <a:rPr lang="en-US" sz="3699">
                  <a:solidFill>
                    <a:srgbClr val="C9C6CF"/>
                  </a:solidFill>
                  <a:latin typeface="Aerospace bold"/>
                  <a:ea typeface="Aerospace bold"/>
                  <a:cs typeface="Aerospace bold"/>
                  <a:sym typeface="Aerospace bold"/>
                </a:rPr>
                <a:t>Kelompok 6</a:t>
              </a:r>
            </a:p>
          </p:txBody>
        </p:sp>
      </p:grpSp>
      <p:sp>
        <p:nvSpPr>
          <p:cNvPr name="Freeform 5" id="5"/>
          <p:cNvSpPr/>
          <p:nvPr/>
        </p:nvSpPr>
        <p:spPr>
          <a:xfrm flipH="false" flipV="false" rot="0">
            <a:off x="-2875720" y="-337533"/>
            <a:ext cx="21163720" cy="10962066"/>
          </a:xfrm>
          <a:custGeom>
            <a:avLst/>
            <a:gdLst/>
            <a:ahLst/>
            <a:cxnLst/>
            <a:rect r="r" b="b" t="t" l="l"/>
            <a:pathLst>
              <a:path h="10962066" w="21163720">
                <a:moveTo>
                  <a:pt x="0" y="0"/>
                </a:moveTo>
                <a:lnTo>
                  <a:pt x="21163720" y="0"/>
                </a:lnTo>
                <a:lnTo>
                  <a:pt x="21163720" y="10962066"/>
                </a:lnTo>
                <a:lnTo>
                  <a:pt x="0" y="10962066"/>
                </a:lnTo>
                <a:lnTo>
                  <a:pt x="0" y="0"/>
                </a:lnTo>
                <a:close/>
              </a:path>
            </a:pathLst>
          </a:custGeom>
          <a:blipFill>
            <a:blip r:embed="rId2"/>
            <a:stretch>
              <a:fillRect l="0" t="-829" r="0" b="-829"/>
            </a:stretch>
          </a:blipFill>
        </p:spPr>
      </p:sp>
      <p:grpSp>
        <p:nvGrpSpPr>
          <p:cNvPr name="Group 6" id="6"/>
          <p:cNvGrpSpPr/>
          <p:nvPr/>
        </p:nvGrpSpPr>
        <p:grpSpPr>
          <a:xfrm rot="0">
            <a:off x="1028700" y="1831464"/>
            <a:ext cx="16196078" cy="9117384"/>
            <a:chOff x="0" y="0"/>
            <a:chExt cx="20395138" cy="11481193"/>
          </a:xfrm>
        </p:grpSpPr>
        <p:sp>
          <p:nvSpPr>
            <p:cNvPr name="Freeform 7" id="7"/>
            <p:cNvSpPr/>
            <p:nvPr/>
          </p:nvSpPr>
          <p:spPr>
            <a:xfrm flipH="false" flipV="false" rot="0">
              <a:off x="0" y="0"/>
              <a:ext cx="20395138" cy="11481192"/>
            </a:xfrm>
            <a:custGeom>
              <a:avLst/>
              <a:gdLst/>
              <a:ahLst/>
              <a:cxnLst/>
              <a:rect r="r" b="b" t="t" l="l"/>
              <a:pathLst>
                <a:path h="11481192" w="20395138">
                  <a:moveTo>
                    <a:pt x="0" y="0"/>
                  </a:moveTo>
                  <a:lnTo>
                    <a:pt x="20395138" y="0"/>
                  </a:lnTo>
                  <a:lnTo>
                    <a:pt x="20395138" y="11481192"/>
                  </a:lnTo>
                  <a:lnTo>
                    <a:pt x="0" y="11481192"/>
                  </a:lnTo>
                  <a:close/>
                </a:path>
              </a:pathLst>
            </a:custGeom>
            <a:solidFill>
              <a:srgbClr val="000000">
                <a:alpha val="0"/>
              </a:srgbClr>
            </a:solidFill>
          </p:spPr>
        </p:sp>
        <p:sp>
          <p:nvSpPr>
            <p:cNvPr name="TextBox 8" id="8"/>
            <p:cNvSpPr txBox="true"/>
            <p:nvPr/>
          </p:nvSpPr>
          <p:spPr>
            <a:xfrm>
              <a:off x="0" y="-619125"/>
              <a:ext cx="20395138" cy="12100318"/>
            </a:xfrm>
            <a:prstGeom prst="rect">
              <a:avLst/>
            </a:prstGeom>
          </p:spPr>
          <p:txBody>
            <a:bodyPr anchor="t" rtlCol="false" tIns="0" lIns="0" bIns="0" rIns="0"/>
            <a:lstStyle/>
            <a:p>
              <a:pPr algn="ctr">
                <a:lnSpc>
                  <a:spcPts val="22521"/>
                </a:lnSpc>
              </a:pPr>
              <a:r>
                <a:rPr lang="en-US" sz="16098">
                  <a:solidFill>
                    <a:srgbClr val="C9C6CF"/>
                  </a:solidFill>
                  <a:latin typeface="Aerospace bold"/>
                  <a:ea typeface="Aerospace bold"/>
                  <a:cs typeface="Aerospace bold"/>
                  <a:sym typeface="Aerospace bold"/>
                </a:rPr>
                <a:t>Terima Kasih</a:t>
              </a:r>
            </a:p>
            <a:p>
              <a:pPr algn="ctr">
                <a:lnSpc>
                  <a:spcPts val="22521"/>
                </a:lnSpc>
              </a:pPr>
              <a:r>
                <a:rPr lang="en-US" sz="16098">
                  <a:solidFill>
                    <a:srgbClr val="C9C6CF"/>
                  </a:solidFill>
                  <a:latin typeface="Aerospace bold"/>
                  <a:ea typeface="Aerospace bold"/>
                  <a:cs typeface="Aerospace bold"/>
                  <a:sym typeface="Aerospace bold"/>
                </a:rPr>
                <a:t>ありがとうの言語</a:t>
              </a:r>
            </a:p>
            <a:p>
              <a:pPr algn="ctr">
                <a:lnSpc>
                  <a:spcPts val="22537"/>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244101" y="3822927"/>
            <a:ext cx="5170398" cy="5435373"/>
            <a:chOff x="0" y="0"/>
            <a:chExt cx="6893864" cy="7247164"/>
          </a:xfrm>
        </p:grpSpPr>
        <p:sp>
          <p:nvSpPr>
            <p:cNvPr name="Freeform 5" id="5"/>
            <p:cNvSpPr/>
            <p:nvPr/>
          </p:nvSpPr>
          <p:spPr>
            <a:xfrm flipH="false" flipV="false" rot="0">
              <a:off x="0" y="0"/>
              <a:ext cx="6893814" cy="7247128"/>
            </a:xfrm>
            <a:custGeom>
              <a:avLst/>
              <a:gdLst/>
              <a:ahLst/>
              <a:cxnLst/>
              <a:rect r="r" b="b" t="t" l="l"/>
              <a:pathLst>
                <a:path h="7247128" w="6893814">
                  <a:moveTo>
                    <a:pt x="0" y="0"/>
                  </a:moveTo>
                  <a:lnTo>
                    <a:pt x="6893814" y="0"/>
                  </a:lnTo>
                  <a:lnTo>
                    <a:pt x="6893814" y="7247128"/>
                  </a:lnTo>
                  <a:lnTo>
                    <a:pt x="0" y="7247128"/>
                  </a:lnTo>
                  <a:lnTo>
                    <a:pt x="0" y="0"/>
                  </a:lnTo>
                  <a:close/>
                </a:path>
              </a:pathLst>
            </a:custGeom>
            <a:blipFill>
              <a:blip r:embed="rId3"/>
              <a:stretch>
                <a:fillRect l="0" t="-8" r="0" b="-9"/>
              </a:stretch>
            </a:blipFill>
          </p:spPr>
        </p:sp>
      </p:grpSp>
      <p:grpSp>
        <p:nvGrpSpPr>
          <p:cNvPr name="Group 6" id="6"/>
          <p:cNvGrpSpPr/>
          <p:nvPr/>
        </p:nvGrpSpPr>
        <p:grpSpPr>
          <a:xfrm rot="0">
            <a:off x="6749851" y="2863575"/>
            <a:ext cx="9182567" cy="1234882"/>
            <a:chOff x="0" y="0"/>
            <a:chExt cx="12243423" cy="1646509"/>
          </a:xfrm>
        </p:grpSpPr>
        <p:sp>
          <p:nvSpPr>
            <p:cNvPr name="Freeform 7" id="7"/>
            <p:cNvSpPr/>
            <p:nvPr/>
          </p:nvSpPr>
          <p:spPr>
            <a:xfrm flipH="false" flipV="false" rot="0">
              <a:off x="0" y="0"/>
              <a:ext cx="12243422" cy="1646509"/>
            </a:xfrm>
            <a:custGeom>
              <a:avLst/>
              <a:gdLst/>
              <a:ahLst/>
              <a:cxnLst/>
              <a:rect r="r" b="b" t="t" l="l"/>
              <a:pathLst>
                <a:path h="1646509" w="12243422">
                  <a:moveTo>
                    <a:pt x="0" y="0"/>
                  </a:moveTo>
                  <a:lnTo>
                    <a:pt x="12243422" y="0"/>
                  </a:lnTo>
                  <a:lnTo>
                    <a:pt x="12243422" y="1646509"/>
                  </a:lnTo>
                  <a:lnTo>
                    <a:pt x="0" y="1646509"/>
                  </a:lnTo>
                  <a:close/>
                </a:path>
              </a:pathLst>
            </a:custGeom>
            <a:solidFill>
              <a:srgbClr val="000000">
                <a:alpha val="0"/>
              </a:srgbClr>
            </a:solidFill>
          </p:spPr>
        </p:sp>
        <p:sp>
          <p:nvSpPr>
            <p:cNvPr name="TextBox 8" id="8"/>
            <p:cNvSpPr txBox="true"/>
            <p:nvPr/>
          </p:nvSpPr>
          <p:spPr>
            <a:xfrm>
              <a:off x="0" y="-247650"/>
              <a:ext cx="12243423" cy="1894159"/>
            </a:xfrm>
            <a:prstGeom prst="rect">
              <a:avLst/>
            </a:prstGeom>
          </p:spPr>
          <p:txBody>
            <a:bodyPr anchor="t" rtlCol="false" tIns="0" lIns="0" bIns="0" rIns="0"/>
            <a:lstStyle/>
            <a:p>
              <a:pPr algn="l">
                <a:lnSpc>
                  <a:spcPts val="9110"/>
                </a:lnSpc>
              </a:pPr>
              <a:r>
                <a:rPr lang="en-US" sz="6507">
                  <a:solidFill>
                    <a:srgbClr val="FFFFFF"/>
                  </a:solidFill>
                  <a:latin typeface="Aerospace bold"/>
                  <a:ea typeface="Aerospace bold"/>
                  <a:cs typeface="Aerospace bold"/>
                  <a:sym typeface="Aerospace bold"/>
                </a:rPr>
                <a:t>Anggota Kelompok:</a:t>
              </a:r>
            </a:p>
          </p:txBody>
        </p:sp>
      </p:grpSp>
      <p:grpSp>
        <p:nvGrpSpPr>
          <p:cNvPr name="Group 9" id="9"/>
          <p:cNvGrpSpPr/>
          <p:nvPr/>
        </p:nvGrpSpPr>
        <p:grpSpPr>
          <a:xfrm rot="0">
            <a:off x="4718898" y="4485949"/>
            <a:ext cx="9211727" cy="4906149"/>
            <a:chOff x="0" y="0"/>
            <a:chExt cx="12282303" cy="6541532"/>
          </a:xfrm>
        </p:grpSpPr>
        <p:sp>
          <p:nvSpPr>
            <p:cNvPr name="Freeform 10" id="10"/>
            <p:cNvSpPr/>
            <p:nvPr/>
          </p:nvSpPr>
          <p:spPr>
            <a:xfrm flipH="false" flipV="false" rot="0">
              <a:off x="0" y="0"/>
              <a:ext cx="12282303" cy="6541532"/>
            </a:xfrm>
            <a:custGeom>
              <a:avLst/>
              <a:gdLst/>
              <a:ahLst/>
              <a:cxnLst/>
              <a:rect r="r" b="b" t="t" l="l"/>
              <a:pathLst>
                <a:path h="6541532" w="12282303">
                  <a:moveTo>
                    <a:pt x="0" y="0"/>
                  </a:moveTo>
                  <a:lnTo>
                    <a:pt x="12282303" y="0"/>
                  </a:lnTo>
                  <a:lnTo>
                    <a:pt x="12282303" y="6541532"/>
                  </a:lnTo>
                  <a:lnTo>
                    <a:pt x="0" y="6541532"/>
                  </a:lnTo>
                  <a:close/>
                </a:path>
              </a:pathLst>
            </a:custGeom>
            <a:solidFill>
              <a:srgbClr val="000000">
                <a:alpha val="0"/>
              </a:srgbClr>
            </a:solidFill>
          </p:spPr>
        </p:sp>
        <p:sp>
          <p:nvSpPr>
            <p:cNvPr name="TextBox 11" id="11"/>
            <p:cNvSpPr txBox="true"/>
            <p:nvPr/>
          </p:nvSpPr>
          <p:spPr>
            <a:xfrm>
              <a:off x="0" y="-123825"/>
              <a:ext cx="12282303" cy="6665357"/>
            </a:xfrm>
            <a:prstGeom prst="rect">
              <a:avLst/>
            </a:prstGeom>
          </p:spPr>
          <p:txBody>
            <a:bodyPr anchor="t" rtlCol="false" tIns="0" lIns="0" bIns="0" rIns="0"/>
            <a:lstStyle/>
            <a:p>
              <a:pPr algn="l" marL="951890" indent="-317297" lvl="2">
                <a:lnSpc>
                  <a:spcPts val="6246"/>
                </a:lnSpc>
                <a:buFont typeface="Arial"/>
                <a:buChar char="⚬"/>
              </a:pPr>
              <a:r>
                <a:rPr lang="en-US" sz="4164" spc="29">
                  <a:solidFill>
                    <a:srgbClr val="FFFFFF"/>
                  </a:solidFill>
                  <a:latin typeface="Monument"/>
                  <a:ea typeface="Monument"/>
                  <a:cs typeface="Monument"/>
                  <a:sym typeface="Monument"/>
                </a:rPr>
                <a:t>Wahyu Ramadhani</a:t>
              </a:r>
            </a:p>
            <a:p>
              <a:pPr algn="l" marL="951949" indent="-317316" lvl="2">
                <a:lnSpc>
                  <a:spcPts val="6246"/>
                </a:lnSpc>
                <a:buFont typeface="Arial"/>
                <a:buChar char="⚬"/>
              </a:pPr>
              <a:r>
                <a:rPr lang="en-US" sz="4164" spc="33">
                  <a:solidFill>
                    <a:srgbClr val="FFFFFF"/>
                  </a:solidFill>
                  <a:latin typeface="Monument"/>
                  <a:ea typeface="Monument"/>
                  <a:cs typeface="Monument"/>
                  <a:sym typeface="Monument"/>
                </a:rPr>
                <a:t>M. Febri Ardiansyah     </a:t>
              </a:r>
            </a:p>
            <a:p>
              <a:pPr algn="l" marL="883369" indent="-294456" lvl="2">
                <a:lnSpc>
                  <a:spcPts val="5796"/>
                </a:lnSpc>
                <a:buFont typeface="Arial"/>
                <a:buChar char="⚬"/>
              </a:pPr>
              <a:r>
                <a:rPr lang="en-US" sz="3864" spc="30">
                  <a:solidFill>
                    <a:srgbClr val="FFFFFF"/>
                  </a:solidFill>
                  <a:latin typeface="Monument"/>
                  <a:ea typeface="Monument"/>
                  <a:cs typeface="Monument"/>
                  <a:sym typeface="Monument"/>
                </a:rPr>
                <a:t>Fadlan Dwi Febrio         </a:t>
              </a:r>
            </a:p>
            <a:p>
              <a:pPr algn="l" marL="883369" indent="-294456" lvl="2">
                <a:lnSpc>
                  <a:spcPts val="5796"/>
                </a:lnSpc>
                <a:buFont typeface="Arial"/>
                <a:buChar char="⚬"/>
              </a:pPr>
              <a:r>
                <a:rPr lang="en-US" sz="3864" spc="30">
                  <a:solidFill>
                    <a:srgbClr val="FFFFFF"/>
                  </a:solidFill>
                  <a:latin typeface="Monument"/>
                  <a:ea typeface="Monument"/>
                  <a:cs typeface="Monument"/>
                  <a:sym typeface="Monument"/>
                </a:rPr>
                <a:t>Arief Setiawan           </a:t>
              </a:r>
            </a:p>
            <a:p>
              <a:pPr algn="l" marL="883369" indent="-294456" lvl="2">
                <a:lnSpc>
                  <a:spcPts val="5796"/>
                </a:lnSpc>
                <a:buFont typeface="Arial"/>
                <a:buChar char="⚬"/>
              </a:pPr>
              <a:r>
                <a:rPr lang="en-US" sz="3864" spc="30">
                  <a:solidFill>
                    <a:srgbClr val="FFFFFF"/>
                  </a:solidFill>
                  <a:latin typeface="Monument"/>
                  <a:ea typeface="Monument"/>
                  <a:cs typeface="Monument"/>
                  <a:sym typeface="Monument"/>
                </a:rPr>
                <a:t>Rengga Anggarah</a:t>
              </a:r>
            </a:p>
            <a:p>
              <a:pPr algn="l" marL="883369" indent="-294456" lvl="2">
                <a:lnSpc>
                  <a:spcPts val="5796"/>
                </a:lnSpc>
              </a:pPr>
            </a:p>
          </p:txBody>
        </p:sp>
      </p:grpSp>
      <p:grpSp>
        <p:nvGrpSpPr>
          <p:cNvPr name="Group 12" id="12"/>
          <p:cNvGrpSpPr/>
          <p:nvPr/>
        </p:nvGrpSpPr>
        <p:grpSpPr>
          <a:xfrm rot="0">
            <a:off x="13576836" y="4495474"/>
            <a:ext cx="4711164" cy="3845565"/>
            <a:chOff x="0" y="0"/>
            <a:chExt cx="6281552" cy="5127420"/>
          </a:xfrm>
        </p:grpSpPr>
        <p:sp>
          <p:nvSpPr>
            <p:cNvPr name="Freeform 13" id="13"/>
            <p:cNvSpPr/>
            <p:nvPr/>
          </p:nvSpPr>
          <p:spPr>
            <a:xfrm flipH="false" flipV="false" rot="0">
              <a:off x="0" y="0"/>
              <a:ext cx="6281552" cy="5127420"/>
            </a:xfrm>
            <a:custGeom>
              <a:avLst/>
              <a:gdLst/>
              <a:ahLst/>
              <a:cxnLst/>
              <a:rect r="r" b="b" t="t" l="l"/>
              <a:pathLst>
                <a:path h="5127420" w="6281552">
                  <a:moveTo>
                    <a:pt x="0" y="0"/>
                  </a:moveTo>
                  <a:lnTo>
                    <a:pt x="6281552" y="0"/>
                  </a:lnTo>
                  <a:lnTo>
                    <a:pt x="6281552" y="5127420"/>
                  </a:lnTo>
                  <a:lnTo>
                    <a:pt x="0" y="5127420"/>
                  </a:lnTo>
                  <a:close/>
                </a:path>
              </a:pathLst>
            </a:custGeom>
            <a:solidFill>
              <a:srgbClr val="000000">
                <a:alpha val="0"/>
              </a:srgbClr>
            </a:solidFill>
          </p:spPr>
        </p:sp>
        <p:sp>
          <p:nvSpPr>
            <p:cNvPr name="TextBox 14" id="14"/>
            <p:cNvSpPr txBox="true"/>
            <p:nvPr/>
          </p:nvSpPr>
          <p:spPr>
            <a:xfrm>
              <a:off x="0" y="-114300"/>
              <a:ext cx="6281552" cy="5241720"/>
            </a:xfrm>
            <a:prstGeom prst="rect">
              <a:avLst/>
            </a:prstGeom>
          </p:spPr>
          <p:txBody>
            <a:bodyPr anchor="t" rtlCol="false" tIns="0" lIns="0" bIns="0" rIns="0"/>
            <a:lstStyle/>
            <a:p>
              <a:pPr algn="l">
                <a:lnSpc>
                  <a:spcPts val="5790"/>
                </a:lnSpc>
              </a:pPr>
              <a:r>
                <a:rPr lang="en-US" sz="3860" spc="27">
                  <a:solidFill>
                    <a:srgbClr val="FFFFFF"/>
                  </a:solidFill>
                  <a:latin typeface="Monument"/>
                  <a:ea typeface="Monument"/>
                  <a:cs typeface="Monument"/>
                  <a:sym typeface="Monument"/>
                </a:rPr>
                <a:t>G1A020040</a:t>
              </a:r>
            </a:p>
            <a:p>
              <a:pPr algn="l">
                <a:lnSpc>
                  <a:spcPts val="5790"/>
                </a:lnSpc>
              </a:pPr>
              <a:r>
                <a:rPr lang="en-US" sz="3860" spc="30">
                  <a:solidFill>
                    <a:srgbClr val="FFFFFF"/>
                  </a:solidFill>
                  <a:latin typeface="Monument"/>
                  <a:ea typeface="Monument"/>
                  <a:cs typeface="Monument"/>
                  <a:sym typeface="Monument"/>
                </a:rPr>
                <a:t>G1A022049</a:t>
              </a:r>
            </a:p>
            <a:p>
              <a:pPr algn="l">
                <a:lnSpc>
                  <a:spcPts val="5790"/>
                </a:lnSpc>
              </a:pPr>
              <a:r>
                <a:rPr lang="en-US" sz="3860" spc="30">
                  <a:solidFill>
                    <a:srgbClr val="FFFFFF"/>
                  </a:solidFill>
                  <a:latin typeface="Monument"/>
                  <a:ea typeface="Monument"/>
                  <a:cs typeface="Monument"/>
                  <a:sym typeface="Monument"/>
                </a:rPr>
                <a:t>G1A022051</a:t>
              </a:r>
            </a:p>
            <a:p>
              <a:pPr algn="l">
                <a:lnSpc>
                  <a:spcPts val="5790"/>
                </a:lnSpc>
              </a:pPr>
              <a:r>
                <a:rPr lang="en-US" sz="3860" spc="30">
                  <a:solidFill>
                    <a:srgbClr val="FFFFFF"/>
                  </a:solidFill>
                  <a:latin typeface="Monument"/>
                  <a:ea typeface="Monument"/>
                  <a:cs typeface="Monument"/>
                  <a:sym typeface="Monument"/>
                </a:rPr>
                <a:t>G1A022055</a:t>
              </a:r>
            </a:p>
            <a:p>
              <a:pPr algn="l">
                <a:lnSpc>
                  <a:spcPts val="5790"/>
                </a:lnSpc>
              </a:pPr>
              <a:r>
                <a:rPr lang="en-US" sz="3860" spc="30">
                  <a:solidFill>
                    <a:srgbClr val="FFFFFF"/>
                  </a:solidFill>
                  <a:latin typeface="Monument"/>
                  <a:ea typeface="Monument"/>
                  <a:cs typeface="Monument"/>
                  <a:sym typeface="Monument"/>
                </a:rPr>
                <a:t>G1A022069</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5288355" y="2935199"/>
            <a:ext cx="12439668" cy="6531913"/>
          </a:xfrm>
          <a:custGeom>
            <a:avLst/>
            <a:gdLst/>
            <a:ahLst/>
            <a:cxnLst/>
            <a:rect r="r" b="b" t="t" l="l"/>
            <a:pathLst>
              <a:path h="6531913" w="12439668">
                <a:moveTo>
                  <a:pt x="0" y="0"/>
                </a:moveTo>
                <a:lnTo>
                  <a:pt x="12439668" y="0"/>
                </a:lnTo>
                <a:lnTo>
                  <a:pt x="12439668" y="6531913"/>
                </a:lnTo>
                <a:lnTo>
                  <a:pt x="0" y="65319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747243" y="5771655"/>
            <a:ext cx="3844429" cy="3695457"/>
            <a:chOff x="0" y="0"/>
            <a:chExt cx="5125905" cy="4927276"/>
          </a:xfrm>
        </p:grpSpPr>
        <p:sp>
          <p:nvSpPr>
            <p:cNvPr name="Freeform 6" id="6"/>
            <p:cNvSpPr/>
            <p:nvPr/>
          </p:nvSpPr>
          <p:spPr>
            <a:xfrm flipH="false" flipV="false" rot="0">
              <a:off x="0" y="0"/>
              <a:ext cx="5125847" cy="4927219"/>
            </a:xfrm>
            <a:custGeom>
              <a:avLst/>
              <a:gdLst/>
              <a:ahLst/>
              <a:cxnLst/>
              <a:rect r="r" b="b" t="t" l="l"/>
              <a:pathLst>
                <a:path h="4927219" w="5125847">
                  <a:moveTo>
                    <a:pt x="0" y="0"/>
                  </a:moveTo>
                  <a:lnTo>
                    <a:pt x="5125847" y="0"/>
                  </a:lnTo>
                  <a:lnTo>
                    <a:pt x="5125847" y="4927219"/>
                  </a:lnTo>
                  <a:lnTo>
                    <a:pt x="0" y="4927219"/>
                  </a:lnTo>
                  <a:lnTo>
                    <a:pt x="0" y="0"/>
                  </a:lnTo>
                  <a:close/>
                </a:path>
              </a:pathLst>
            </a:custGeom>
            <a:blipFill>
              <a:blip r:embed="rId5"/>
              <a:stretch>
                <a:fillRect l="0" t="0" r="-1" b="-1"/>
              </a:stretch>
            </a:blipFill>
          </p:spPr>
        </p:sp>
      </p:grpSp>
      <p:grpSp>
        <p:nvGrpSpPr>
          <p:cNvPr name="Group 7" id="7"/>
          <p:cNvGrpSpPr/>
          <p:nvPr/>
        </p:nvGrpSpPr>
        <p:grpSpPr>
          <a:xfrm rot="0">
            <a:off x="5563818" y="3772854"/>
            <a:ext cx="11874816" cy="5776098"/>
            <a:chOff x="0" y="0"/>
            <a:chExt cx="15833088" cy="7701464"/>
          </a:xfrm>
        </p:grpSpPr>
        <p:sp>
          <p:nvSpPr>
            <p:cNvPr name="Freeform 8" id="8"/>
            <p:cNvSpPr/>
            <p:nvPr/>
          </p:nvSpPr>
          <p:spPr>
            <a:xfrm flipH="false" flipV="false" rot="0">
              <a:off x="0" y="0"/>
              <a:ext cx="15833088" cy="7701465"/>
            </a:xfrm>
            <a:custGeom>
              <a:avLst/>
              <a:gdLst/>
              <a:ahLst/>
              <a:cxnLst/>
              <a:rect r="r" b="b" t="t" l="l"/>
              <a:pathLst>
                <a:path h="7701465" w="15833088">
                  <a:moveTo>
                    <a:pt x="0" y="0"/>
                  </a:moveTo>
                  <a:lnTo>
                    <a:pt x="15833088" y="0"/>
                  </a:lnTo>
                  <a:lnTo>
                    <a:pt x="15833088" y="7701465"/>
                  </a:lnTo>
                  <a:lnTo>
                    <a:pt x="0" y="7701465"/>
                  </a:lnTo>
                  <a:close/>
                </a:path>
              </a:pathLst>
            </a:custGeom>
            <a:solidFill>
              <a:srgbClr val="000000">
                <a:alpha val="0"/>
              </a:srgbClr>
            </a:solidFill>
          </p:spPr>
        </p:sp>
        <p:sp>
          <p:nvSpPr>
            <p:cNvPr name="TextBox 9" id="9"/>
            <p:cNvSpPr txBox="true"/>
            <p:nvPr/>
          </p:nvSpPr>
          <p:spPr>
            <a:xfrm>
              <a:off x="0" y="-47625"/>
              <a:ext cx="15833088" cy="7749089"/>
            </a:xfrm>
            <a:prstGeom prst="rect">
              <a:avLst/>
            </a:prstGeom>
          </p:spPr>
          <p:txBody>
            <a:bodyPr anchor="t" rtlCol="false" tIns="0" lIns="0" bIns="0" rIns="0"/>
            <a:lstStyle/>
            <a:p>
              <a:pPr algn="just">
                <a:lnSpc>
                  <a:spcPts val="3768"/>
                </a:lnSpc>
              </a:pPr>
              <a:r>
                <a:rPr lang="en-US" sz="2690">
                  <a:solidFill>
                    <a:srgbClr val="FFFFFF"/>
                  </a:solidFill>
                  <a:latin typeface="Montserrat"/>
                  <a:ea typeface="Montserrat"/>
                  <a:cs typeface="Montserrat"/>
                  <a:sym typeface="Montserrat"/>
                </a:rPr>
                <a:t>Logika proposisional adalah studi tentang makna, dan hubungan inferensial yang ada di antara kalimat-kalimat berdasarkan peran kelas operator logika tertentu yang disebut penghubung proposisional dalam menentukan kebenaran atau kondisi ketegasan kalimat tersebut. Sejak zaman Aristoteles, telah diamati bahwa penghubung proposisional mempunyai makna logis, dan selama berabad-abad pengamatan sedikit demi sedikit mengenai beberapa sifat-sifatnya telah dilakukan. Namun logika proposisional sendiri baru muncul pada abad kesembilan belas dengan apresiasi terhadap nilai mempelajari perilaku penghubung proposisional dalam isolasi operator lain.</a:t>
              </a:r>
            </a:p>
            <a:p>
              <a:pPr algn="l">
                <a:lnSpc>
                  <a:spcPts val="3768"/>
                </a:lnSpc>
              </a:pPr>
            </a:p>
          </p:txBody>
        </p:sp>
      </p:grpSp>
      <p:grpSp>
        <p:nvGrpSpPr>
          <p:cNvPr name="Group 10" id="10"/>
          <p:cNvGrpSpPr/>
          <p:nvPr/>
        </p:nvGrpSpPr>
        <p:grpSpPr>
          <a:xfrm rot="0">
            <a:off x="5854177" y="3330698"/>
            <a:ext cx="8929260" cy="672273"/>
            <a:chOff x="0" y="0"/>
            <a:chExt cx="11905680" cy="896364"/>
          </a:xfrm>
        </p:grpSpPr>
        <p:sp>
          <p:nvSpPr>
            <p:cNvPr name="Freeform 11" id="11"/>
            <p:cNvSpPr/>
            <p:nvPr/>
          </p:nvSpPr>
          <p:spPr>
            <a:xfrm flipH="false" flipV="false" rot="0">
              <a:off x="0" y="0"/>
              <a:ext cx="11905680" cy="896364"/>
            </a:xfrm>
            <a:custGeom>
              <a:avLst/>
              <a:gdLst/>
              <a:ahLst/>
              <a:cxnLst/>
              <a:rect r="r" b="b" t="t" l="l"/>
              <a:pathLst>
                <a:path h="896364" w="11905680">
                  <a:moveTo>
                    <a:pt x="0" y="0"/>
                  </a:moveTo>
                  <a:lnTo>
                    <a:pt x="11905680" y="0"/>
                  </a:lnTo>
                  <a:lnTo>
                    <a:pt x="11905680" y="896364"/>
                  </a:lnTo>
                  <a:lnTo>
                    <a:pt x="0" y="896364"/>
                  </a:lnTo>
                  <a:close/>
                </a:path>
              </a:pathLst>
            </a:custGeom>
            <a:solidFill>
              <a:srgbClr val="000000">
                <a:alpha val="0"/>
              </a:srgbClr>
            </a:solidFill>
          </p:spPr>
        </p:sp>
        <p:sp>
          <p:nvSpPr>
            <p:cNvPr name="TextBox 12" id="12"/>
            <p:cNvSpPr txBox="true"/>
            <p:nvPr/>
          </p:nvSpPr>
          <p:spPr>
            <a:xfrm>
              <a:off x="0" y="-57150"/>
              <a:ext cx="11905680" cy="953514"/>
            </a:xfrm>
            <a:prstGeom prst="rect">
              <a:avLst/>
            </a:prstGeom>
          </p:spPr>
          <p:txBody>
            <a:bodyPr anchor="t" rtlCol="false" tIns="0" lIns="0" bIns="0" rIns="0"/>
            <a:lstStyle/>
            <a:p>
              <a:pPr algn="l">
                <a:lnSpc>
                  <a:spcPts val="3979"/>
                </a:lnSpc>
              </a:pPr>
              <a:r>
                <a:rPr lang="en-US" sz="2842" spc="21">
                  <a:solidFill>
                    <a:srgbClr val="F50000"/>
                  </a:solidFill>
                  <a:latin typeface="Monument"/>
                  <a:ea typeface="Monument"/>
                  <a:cs typeface="Monument"/>
                  <a:sym typeface="Monument"/>
                </a:rPr>
                <a:t>What is the Propositional Logic ?</a:t>
              </a:r>
            </a:p>
          </p:txBody>
        </p:sp>
      </p:grpSp>
      <p:grpSp>
        <p:nvGrpSpPr>
          <p:cNvPr name="Group 13" id="13"/>
          <p:cNvGrpSpPr/>
          <p:nvPr/>
        </p:nvGrpSpPr>
        <p:grpSpPr>
          <a:xfrm rot="0">
            <a:off x="2669457" y="336517"/>
            <a:ext cx="13532255" cy="1520260"/>
            <a:chOff x="0" y="0"/>
            <a:chExt cx="18043007" cy="2027013"/>
          </a:xfrm>
        </p:grpSpPr>
        <p:sp>
          <p:nvSpPr>
            <p:cNvPr name="Freeform 14" id="14"/>
            <p:cNvSpPr/>
            <p:nvPr/>
          </p:nvSpPr>
          <p:spPr>
            <a:xfrm flipH="false" flipV="false" rot="0">
              <a:off x="0" y="0"/>
              <a:ext cx="18043007" cy="2027013"/>
            </a:xfrm>
            <a:custGeom>
              <a:avLst/>
              <a:gdLst/>
              <a:ahLst/>
              <a:cxnLst/>
              <a:rect r="r" b="b" t="t" l="l"/>
              <a:pathLst>
                <a:path h="2027013" w="18043007">
                  <a:moveTo>
                    <a:pt x="0" y="0"/>
                  </a:moveTo>
                  <a:lnTo>
                    <a:pt x="18043007" y="0"/>
                  </a:lnTo>
                  <a:lnTo>
                    <a:pt x="18043007" y="2027013"/>
                  </a:lnTo>
                  <a:lnTo>
                    <a:pt x="0" y="2027013"/>
                  </a:lnTo>
                  <a:close/>
                </a:path>
              </a:pathLst>
            </a:custGeom>
            <a:solidFill>
              <a:srgbClr val="000000">
                <a:alpha val="0"/>
              </a:srgbClr>
            </a:solidFill>
          </p:spPr>
        </p:sp>
        <p:sp>
          <p:nvSpPr>
            <p:cNvPr name="TextBox 15" id="15"/>
            <p:cNvSpPr txBox="true"/>
            <p:nvPr/>
          </p:nvSpPr>
          <p:spPr>
            <a:xfrm>
              <a:off x="0" y="-190500"/>
              <a:ext cx="18043007" cy="2217513"/>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Propositional logic</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sp>
        <p:nvSpPr>
          <p:cNvPr name="Freeform 4" id="4"/>
          <p:cNvSpPr/>
          <p:nvPr/>
        </p:nvSpPr>
        <p:spPr>
          <a:xfrm flipH="false" flipV="false" rot="0">
            <a:off x="5288355" y="2935199"/>
            <a:ext cx="12439668" cy="4354222"/>
          </a:xfrm>
          <a:custGeom>
            <a:avLst/>
            <a:gdLst/>
            <a:ahLst/>
            <a:cxnLst/>
            <a:rect r="r" b="b" t="t" l="l"/>
            <a:pathLst>
              <a:path h="4354222" w="12439668">
                <a:moveTo>
                  <a:pt x="0" y="0"/>
                </a:moveTo>
                <a:lnTo>
                  <a:pt x="12439668" y="0"/>
                </a:lnTo>
                <a:lnTo>
                  <a:pt x="12439668" y="4354222"/>
                </a:lnTo>
                <a:lnTo>
                  <a:pt x="0" y="43542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747243" y="5771655"/>
            <a:ext cx="3844429" cy="3695457"/>
            <a:chOff x="0" y="0"/>
            <a:chExt cx="5125905" cy="4927276"/>
          </a:xfrm>
        </p:grpSpPr>
        <p:sp>
          <p:nvSpPr>
            <p:cNvPr name="Freeform 6" id="6"/>
            <p:cNvSpPr/>
            <p:nvPr/>
          </p:nvSpPr>
          <p:spPr>
            <a:xfrm flipH="false" flipV="false" rot="0">
              <a:off x="0" y="0"/>
              <a:ext cx="5125847" cy="4927219"/>
            </a:xfrm>
            <a:custGeom>
              <a:avLst/>
              <a:gdLst/>
              <a:ahLst/>
              <a:cxnLst/>
              <a:rect r="r" b="b" t="t" l="l"/>
              <a:pathLst>
                <a:path h="4927219" w="5125847">
                  <a:moveTo>
                    <a:pt x="0" y="0"/>
                  </a:moveTo>
                  <a:lnTo>
                    <a:pt x="5125847" y="0"/>
                  </a:lnTo>
                  <a:lnTo>
                    <a:pt x="5125847" y="4927219"/>
                  </a:lnTo>
                  <a:lnTo>
                    <a:pt x="0" y="4927219"/>
                  </a:lnTo>
                  <a:lnTo>
                    <a:pt x="0" y="0"/>
                  </a:lnTo>
                  <a:close/>
                </a:path>
              </a:pathLst>
            </a:custGeom>
            <a:blipFill>
              <a:blip r:embed="rId5"/>
              <a:stretch>
                <a:fillRect l="0" t="0" r="-1" b="-1"/>
              </a:stretch>
            </a:blipFill>
          </p:spPr>
        </p:sp>
      </p:grpSp>
      <p:grpSp>
        <p:nvGrpSpPr>
          <p:cNvPr name="Group 7" id="7"/>
          <p:cNvGrpSpPr/>
          <p:nvPr/>
        </p:nvGrpSpPr>
        <p:grpSpPr>
          <a:xfrm rot="0">
            <a:off x="5570781" y="3980253"/>
            <a:ext cx="11874816" cy="2918598"/>
            <a:chOff x="0" y="0"/>
            <a:chExt cx="15833088" cy="3891464"/>
          </a:xfrm>
        </p:grpSpPr>
        <p:sp>
          <p:nvSpPr>
            <p:cNvPr name="Freeform 8" id="8"/>
            <p:cNvSpPr/>
            <p:nvPr/>
          </p:nvSpPr>
          <p:spPr>
            <a:xfrm flipH="false" flipV="false" rot="0">
              <a:off x="0" y="0"/>
              <a:ext cx="15833088" cy="3891464"/>
            </a:xfrm>
            <a:custGeom>
              <a:avLst/>
              <a:gdLst/>
              <a:ahLst/>
              <a:cxnLst/>
              <a:rect r="r" b="b" t="t" l="l"/>
              <a:pathLst>
                <a:path h="3891464" w="15833088">
                  <a:moveTo>
                    <a:pt x="0" y="0"/>
                  </a:moveTo>
                  <a:lnTo>
                    <a:pt x="15833088" y="0"/>
                  </a:lnTo>
                  <a:lnTo>
                    <a:pt x="15833088" y="3891464"/>
                  </a:lnTo>
                  <a:lnTo>
                    <a:pt x="0" y="3891464"/>
                  </a:lnTo>
                  <a:close/>
                </a:path>
              </a:pathLst>
            </a:custGeom>
            <a:solidFill>
              <a:srgbClr val="000000">
                <a:alpha val="0"/>
              </a:srgbClr>
            </a:solidFill>
          </p:spPr>
        </p:sp>
        <p:sp>
          <p:nvSpPr>
            <p:cNvPr name="TextBox 9" id="9"/>
            <p:cNvSpPr txBox="true"/>
            <p:nvPr/>
          </p:nvSpPr>
          <p:spPr>
            <a:xfrm>
              <a:off x="0" y="-47625"/>
              <a:ext cx="15833088" cy="3939089"/>
            </a:xfrm>
            <a:prstGeom prst="rect">
              <a:avLst/>
            </a:prstGeom>
          </p:spPr>
          <p:txBody>
            <a:bodyPr anchor="t" rtlCol="false" tIns="0" lIns="0" bIns="0" rIns="0"/>
            <a:lstStyle/>
            <a:p>
              <a:pPr algn="just">
                <a:lnSpc>
                  <a:spcPts val="3768"/>
                </a:lnSpc>
              </a:pPr>
              <a:r>
                <a:rPr lang="en-US" sz="2690">
                  <a:solidFill>
                    <a:srgbClr val="FFFFFF"/>
                  </a:solidFill>
                  <a:latin typeface="Montserrat"/>
                  <a:ea typeface="Montserrat"/>
                  <a:cs typeface="Montserrat"/>
                  <a:sym typeface="Montserrat"/>
                </a:rPr>
                <a:t>First-Order Logic (FOL), atau Logika Predikat Tingkat Pertama, adalah sistem formal dalam logika matematika yang lebih ekspresif dibandingkan Propositional Logic. FOL memungkinkan kita merepresentasikan hubungan antara objek serta membuat pernyataan yang lebih kompleks dengan menggunakan kuantifikasi dan predikat.</a:t>
              </a:r>
            </a:p>
          </p:txBody>
        </p:sp>
      </p:grpSp>
      <p:grpSp>
        <p:nvGrpSpPr>
          <p:cNvPr name="Group 10" id="10"/>
          <p:cNvGrpSpPr/>
          <p:nvPr/>
        </p:nvGrpSpPr>
        <p:grpSpPr>
          <a:xfrm rot="0">
            <a:off x="5854177" y="3330698"/>
            <a:ext cx="9592938" cy="672273"/>
            <a:chOff x="0" y="0"/>
            <a:chExt cx="12790584" cy="896364"/>
          </a:xfrm>
        </p:grpSpPr>
        <p:sp>
          <p:nvSpPr>
            <p:cNvPr name="Freeform 11" id="11"/>
            <p:cNvSpPr/>
            <p:nvPr/>
          </p:nvSpPr>
          <p:spPr>
            <a:xfrm flipH="false" flipV="false" rot="0">
              <a:off x="0" y="0"/>
              <a:ext cx="12790584" cy="896364"/>
            </a:xfrm>
            <a:custGeom>
              <a:avLst/>
              <a:gdLst/>
              <a:ahLst/>
              <a:cxnLst/>
              <a:rect r="r" b="b" t="t" l="l"/>
              <a:pathLst>
                <a:path h="896364" w="12790584">
                  <a:moveTo>
                    <a:pt x="0" y="0"/>
                  </a:moveTo>
                  <a:lnTo>
                    <a:pt x="12790584" y="0"/>
                  </a:lnTo>
                  <a:lnTo>
                    <a:pt x="12790584" y="896364"/>
                  </a:lnTo>
                  <a:lnTo>
                    <a:pt x="0" y="896364"/>
                  </a:lnTo>
                  <a:close/>
                </a:path>
              </a:pathLst>
            </a:custGeom>
            <a:solidFill>
              <a:srgbClr val="000000">
                <a:alpha val="0"/>
              </a:srgbClr>
            </a:solidFill>
          </p:spPr>
        </p:sp>
        <p:sp>
          <p:nvSpPr>
            <p:cNvPr name="TextBox 12" id="12"/>
            <p:cNvSpPr txBox="true"/>
            <p:nvPr/>
          </p:nvSpPr>
          <p:spPr>
            <a:xfrm>
              <a:off x="0" y="-57150"/>
              <a:ext cx="12790584" cy="953514"/>
            </a:xfrm>
            <a:prstGeom prst="rect">
              <a:avLst/>
            </a:prstGeom>
          </p:spPr>
          <p:txBody>
            <a:bodyPr anchor="t" rtlCol="false" tIns="0" lIns="0" bIns="0" rIns="0"/>
            <a:lstStyle/>
            <a:p>
              <a:pPr algn="l">
                <a:lnSpc>
                  <a:spcPts val="3979"/>
                </a:lnSpc>
              </a:pPr>
              <a:r>
                <a:rPr lang="en-US" sz="2842" spc="21">
                  <a:solidFill>
                    <a:srgbClr val="F50000"/>
                  </a:solidFill>
                  <a:latin typeface="Monument"/>
                  <a:ea typeface="Monument"/>
                  <a:cs typeface="Monument"/>
                  <a:sym typeface="Monument"/>
                </a:rPr>
                <a:t>What is the First-Order Logic ?</a:t>
              </a:r>
            </a:p>
          </p:txBody>
        </p:sp>
      </p:grpSp>
      <p:grpSp>
        <p:nvGrpSpPr>
          <p:cNvPr name="Group 13" id="13"/>
          <p:cNvGrpSpPr/>
          <p:nvPr/>
        </p:nvGrpSpPr>
        <p:grpSpPr>
          <a:xfrm rot="0">
            <a:off x="2669457" y="336517"/>
            <a:ext cx="13532255" cy="1520260"/>
            <a:chOff x="0" y="0"/>
            <a:chExt cx="18043007" cy="2027013"/>
          </a:xfrm>
        </p:grpSpPr>
        <p:sp>
          <p:nvSpPr>
            <p:cNvPr name="Freeform 14" id="14"/>
            <p:cNvSpPr/>
            <p:nvPr/>
          </p:nvSpPr>
          <p:spPr>
            <a:xfrm flipH="false" flipV="false" rot="0">
              <a:off x="0" y="0"/>
              <a:ext cx="18043007" cy="2027013"/>
            </a:xfrm>
            <a:custGeom>
              <a:avLst/>
              <a:gdLst/>
              <a:ahLst/>
              <a:cxnLst/>
              <a:rect r="r" b="b" t="t" l="l"/>
              <a:pathLst>
                <a:path h="2027013" w="18043007">
                  <a:moveTo>
                    <a:pt x="0" y="0"/>
                  </a:moveTo>
                  <a:lnTo>
                    <a:pt x="18043007" y="0"/>
                  </a:lnTo>
                  <a:lnTo>
                    <a:pt x="18043007" y="2027013"/>
                  </a:lnTo>
                  <a:lnTo>
                    <a:pt x="0" y="2027013"/>
                  </a:lnTo>
                  <a:close/>
                </a:path>
              </a:pathLst>
            </a:custGeom>
            <a:solidFill>
              <a:srgbClr val="000000">
                <a:alpha val="0"/>
              </a:srgbClr>
            </a:solidFill>
          </p:spPr>
        </p:sp>
        <p:sp>
          <p:nvSpPr>
            <p:cNvPr name="TextBox 15" id="15"/>
            <p:cNvSpPr txBox="true"/>
            <p:nvPr/>
          </p:nvSpPr>
          <p:spPr>
            <a:xfrm>
              <a:off x="0" y="-190500"/>
              <a:ext cx="18043007" cy="2217513"/>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First-Order Logic (FOL)</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539134" y="212296"/>
            <a:ext cx="13532255" cy="1632808"/>
            <a:chOff x="0" y="0"/>
            <a:chExt cx="18043007" cy="2177077"/>
          </a:xfrm>
        </p:grpSpPr>
        <p:sp>
          <p:nvSpPr>
            <p:cNvPr name="Freeform 5" id="5"/>
            <p:cNvSpPr/>
            <p:nvPr/>
          </p:nvSpPr>
          <p:spPr>
            <a:xfrm flipH="false" flipV="false" rot="0">
              <a:off x="0" y="0"/>
              <a:ext cx="18043007" cy="2177077"/>
            </a:xfrm>
            <a:custGeom>
              <a:avLst/>
              <a:gdLst/>
              <a:ahLst/>
              <a:cxnLst/>
              <a:rect r="r" b="b" t="t" l="l"/>
              <a:pathLst>
                <a:path h="2177077" w="18043007">
                  <a:moveTo>
                    <a:pt x="0" y="0"/>
                  </a:moveTo>
                  <a:lnTo>
                    <a:pt x="18043007" y="0"/>
                  </a:lnTo>
                  <a:lnTo>
                    <a:pt x="18043007" y="2177077"/>
                  </a:lnTo>
                  <a:lnTo>
                    <a:pt x="0" y="2177077"/>
                  </a:lnTo>
                  <a:close/>
                </a:path>
              </a:pathLst>
            </a:custGeom>
            <a:solidFill>
              <a:srgbClr val="000000">
                <a:alpha val="0"/>
              </a:srgbClr>
            </a:solidFill>
          </p:spPr>
        </p:sp>
        <p:sp>
          <p:nvSpPr>
            <p:cNvPr name="TextBox 6" id="6"/>
            <p:cNvSpPr txBox="true"/>
            <p:nvPr/>
          </p:nvSpPr>
          <p:spPr>
            <a:xfrm>
              <a:off x="0" y="-190500"/>
              <a:ext cx="18043007" cy="2367577"/>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Math Function</a:t>
              </a:r>
            </a:p>
          </p:txBody>
        </p:sp>
      </p:grpSp>
      <p:sp>
        <p:nvSpPr>
          <p:cNvPr name="Freeform 7" id="7"/>
          <p:cNvSpPr/>
          <p:nvPr/>
        </p:nvSpPr>
        <p:spPr>
          <a:xfrm flipH="false" flipV="false" rot="0">
            <a:off x="4460678" y="2388605"/>
            <a:ext cx="9366644" cy="5509791"/>
          </a:xfrm>
          <a:custGeom>
            <a:avLst/>
            <a:gdLst/>
            <a:ahLst/>
            <a:cxnLst/>
            <a:rect r="r" b="b" t="t" l="l"/>
            <a:pathLst>
              <a:path h="5509791" w="9366644">
                <a:moveTo>
                  <a:pt x="0" y="0"/>
                </a:moveTo>
                <a:lnTo>
                  <a:pt x="9366644" y="0"/>
                </a:lnTo>
                <a:lnTo>
                  <a:pt x="9366644" y="5509790"/>
                </a:lnTo>
                <a:lnTo>
                  <a:pt x="0" y="5509790"/>
                </a:lnTo>
                <a:lnTo>
                  <a:pt x="0" y="0"/>
                </a:lnTo>
                <a:close/>
              </a:path>
            </a:pathLst>
          </a:custGeom>
          <a:blipFill>
            <a:blip r:embed="rId3"/>
            <a:stretch>
              <a:fillRect l="0" t="0" r="0" b="0"/>
            </a:stretch>
          </a:blipFill>
        </p:spPr>
      </p:sp>
      <p:sp>
        <p:nvSpPr>
          <p:cNvPr name="TextBox 8" id="8"/>
          <p:cNvSpPr txBox="true"/>
          <p:nvPr/>
        </p:nvSpPr>
        <p:spPr>
          <a:xfrm rot="0">
            <a:off x="6431359" y="8088709"/>
            <a:ext cx="4683125" cy="789076"/>
          </a:xfrm>
          <a:prstGeom prst="rect">
            <a:avLst/>
          </a:prstGeom>
        </p:spPr>
        <p:txBody>
          <a:bodyPr anchor="t" rtlCol="false" tIns="0" lIns="0" bIns="0" rIns="0">
            <a:spAutoFit/>
          </a:bodyPr>
          <a:lstStyle/>
          <a:p>
            <a:pPr algn="ctr">
              <a:lnSpc>
                <a:spcPts val="6434"/>
              </a:lnSpc>
              <a:spcBef>
                <a:spcPct val="0"/>
              </a:spcBef>
            </a:pPr>
            <a:r>
              <a:rPr lang="en-US" sz="4289" spc="33">
                <a:solidFill>
                  <a:srgbClr val="FEFEFE"/>
                </a:solidFill>
                <a:latin typeface="Arimo"/>
                <a:ea typeface="Arimo"/>
                <a:cs typeface="Arimo"/>
                <a:sym typeface="Arimo"/>
              </a:rPr>
              <a:t>Propositional Logic</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539134" y="212296"/>
            <a:ext cx="13532255" cy="1632808"/>
            <a:chOff x="0" y="0"/>
            <a:chExt cx="18043007" cy="2177077"/>
          </a:xfrm>
        </p:grpSpPr>
        <p:sp>
          <p:nvSpPr>
            <p:cNvPr name="Freeform 5" id="5"/>
            <p:cNvSpPr/>
            <p:nvPr/>
          </p:nvSpPr>
          <p:spPr>
            <a:xfrm flipH="false" flipV="false" rot="0">
              <a:off x="0" y="0"/>
              <a:ext cx="18043007" cy="2177077"/>
            </a:xfrm>
            <a:custGeom>
              <a:avLst/>
              <a:gdLst/>
              <a:ahLst/>
              <a:cxnLst/>
              <a:rect r="r" b="b" t="t" l="l"/>
              <a:pathLst>
                <a:path h="2177077" w="18043007">
                  <a:moveTo>
                    <a:pt x="0" y="0"/>
                  </a:moveTo>
                  <a:lnTo>
                    <a:pt x="18043007" y="0"/>
                  </a:lnTo>
                  <a:lnTo>
                    <a:pt x="18043007" y="2177077"/>
                  </a:lnTo>
                  <a:lnTo>
                    <a:pt x="0" y="2177077"/>
                  </a:lnTo>
                  <a:close/>
                </a:path>
              </a:pathLst>
            </a:custGeom>
            <a:solidFill>
              <a:srgbClr val="000000">
                <a:alpha val="0"/>
              </a:srgbClr>
            </a:solidFill>
          </p:spPr>
        </p:sp>
        <p:sp>
          <p:nvSpPr>
            <p:cNvPr name="TextBox 6" id="6"/>
            <p:cNvSpPr txBox="true"/>
            <p:nvPr/>
          </p:nvSpPr>
          <p:spPr>
            <a:xfrm>
              <a:off x="0" y="-190500"/>
              <a:ext cx="18043007" cy="2367577"/>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Math Function</a:t>
              </a:r>
            </a:p>
          </p:txBody>
        </p:sp>
      </p:grpSp>
      <p:sp>
        <p:nvSpPr>
          <p:cNvPr name="Freeform 7" id="7"/>
          <p:cNvSpPr/>
          <p:nvPr/>
        </p:nvSpPr>
        <p:spPr>
          <a:xfrm flipH="false" flipV="false" rot="0">
            <a:off x="3493371" y="3554260"/>
            <a:ext cx="11301259" cy="3225958"/>
          </a:xfrm>
          <a:custGeom>
            <a:avLst/>
            <a:gdLst/>
            <a:ahLst/>
            <a:cxnLst/>
            <a:rect r="r" b="b" t="t" l="l"/>
            <a:pathLst>
              <a:path h="3225958" w="11301259">
                <a:moveTo>
                  <a:pt x="0" y="0"/>
                </a:moveTo>
                <a:lnTo>
                  <a:pt x="11301258" y="0"/>
                </a:lnTo>
                <a:lnTo>
                  <a:pt x="11301258" y="3225958"/>
                </a:lnTo>
                <a:lnTo>
                  <a:pt x="0" y="3225958"/>
                </a:lnTo>
                <a:lnTo>
                  <a:pt x="0" y="0"/>
                </a:lnTo>
                <a:close/>
              </a:path>
            </a:pathLst>
          </a:custGeom>
          <a:blipFill>
            <a:blip r:embed="rId3"/>
            <a:stretch>
              <a:fillRect l="-746" t="0" r="-746" b="0"/>
            </a:stretch>
          </a:blipFill>
        </p:spPr>
      </p:sp>
      <p:sp>
        <p:nvSpPr>
          <p:cNvPr name="TextBox 8" id="8"/>
          <p:cNvSpPr txBox="true"/>
          <p:nvPr/>
        </p:nvSpPr>
        <p:spPr>
          <a:xfrm rot="0">
            <a:off x="6431359" y="8088709"/>
            <a:ext cx="4683125" cy="789076"/>
          </a:xfrm>
          <a:prstGeom prst="rect">
            <a:avLst/>
          </a:prstGeom>
        </p:spPr>
        <p:txBody>
          <a:bodyPr anchor="t" rtlCol="false" tIns="0" lIns="0" bIns="0" rIns="0">
            <a:spAutoFit/>
          </a:bodyPr>
          <a:lstStyle/>
          <a:p>
            <a:pPr algn="ctr">
              <a:lnSpc>
                <a:spcPts val="6434"/>
              </a:lnSpc>
              <a:spcBef>
                <a:spcPct val="0"/>
              </a:spcBef>
            </a:pPr>
            <a:r>
              <a:rPr lang="en-US" sz="4289" spc="33">
                <a:solidFill>
                  <a:srgbClr val="FEFEFE"/>
                </a:solidFill>
                <a:latin typeface="Arimo"/>
                <a:ea typeface="Arimo"/>
                <a:cs typeface="Arimo"/>
                <a:sym typeface="Arimo"/>
              </a:rPr>
              <a:t>Propositional Logic</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539134" y="212296"/>
            <a:ext cx="13532255" cy="1632808"/>
            <a:chOff x="0" y="0"/>
            <a:chExt cx="18043007" cy="2177077"/>
          </a:xfrm>
        </p:grpSpPr>
        <p:sp>
          <p:nvSpPr>
            <p:cNvPr name="Freeform 5" id="5"/>
            <p:cNvSpPr/>
            <p:nvPr/>
          </p:nvSpPr>
          <p:spPr>
            <a:xfrm flipH="false" flipV="false" rot="0">
              <a:off x="0" y="0"/>
              <a:ext cx="18043007" cy="2177077"/>
            </a:xfrm>
            <a:custGeom>
              <a:avLst/>
              <a:gdLst/>
              <a:ahLst/>
              <a:cxnLst/>
              <a:rect r="r" b="b" t="t" l="l"/>
              <a:pathLst>
                <a:path h="2177077" w="18043007">
                  <a:moveTo>
                    <a:pt x="0" y="0"/>
                  </a:moveTo>
                  <a:lnTo>
                    <a:pt x="18043007" y="0"/>
                  </a:lnTo>
                  <a:lnTo>
                    <a:pt x="18043007" y="2177077"/>
                  </a:lnTo>
                  <a:lnTo>
                    <a:pt x="0" y="2177077"/>
                  </a:lnTo>
                  <a:close/>
                </a:path>
              </a:pathLst>
            </a:custGeom>
            <a:solidFill>
              <a:srgbClr val="000000">
                <a:alpha val="0"/>
              </a:srgbClr>
            </a:solidFill>
          </p:spPr>
        </p:sp>
        <p:sp>
          <p:nvSpPr>
            <p:cNvPr name="TextBox 6" id="6"/>
            <p:cNvSpPr txBox="true"/>
            <p:nvPr/>
          </p:nvSpPr>
          <p:spPr>
            <a:xfrm>
              <a:off x="0" y="-190500"/>
              <a:ext cx="18043007" cy="2367577"/>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Math Function</a:t>
              </a:r>
            </a:p>
          </p:txBody>
        </p:sp>
      </p:grpSp>
      <p:sp>
        <p:nvSpPr>
          <p:cNvPr name="Freeform 7" id="7"/>
          <p:cNvSpPr/>
          <p:nvPr/>
        </p:nvSpPr>
        <p:spPr>
          <a:xfrm flipH="false" flipV="false" rot="0">
            <a:off x="3738065" y="2713309"/>
            <a:ext cx="10811870" cy="4860382"/>
          </a:xfrm>
          <a:custGeom>
            <a:avLst/>
            <a:gdLst/>
            <a:ahLst/>
            <a:cxnLst/>
            <a:rect r="r" b="b" t="t" l="l"/>
            <a:pathLst>
              <a:path h="4860382" w="10811870">
                <a:moveTo>
                  <a:pt x="0" y="0"/>
                </a:moveTo>
                <a:lnTo>
                  <a:pt x="10811870" y="0"/>
                </a:lnTo>
                <a:lnTo>
                  <a:pt x="10811870" y="4860382"/>
                </a:lnTo>
                <a:lnTo>
                  <a:pt x="0" y="4860382"/>
                </a:lnTo>
                <a:lnTo>
                  <a:pt x="0" y="0"/>
                </a:lnTo>
                <a:close/>
              </a:path>
            </a:pathLst>
          </a:custGeom>
          <a:blipFill>
            <a:blip r:embed="rId3"/>
            <a:stretch>
              <a:fillRect l="0" t="0" r="0" b="0"/>
            </a:stretch>
          </a:blipFill>
        </p:spPr>
      </p:sp>
      <p:sp>
        <p:nvSpPr>
          <p:cNvPr name="TextBox 8" id="8"/>
          <p:cNvSpPr txBox="true"/>
          <p:nvPr/>
        </p:nvSpPr>
        <p:spPr>
          <a:xfrm rot="0">
            <a:off x="7560210" y="8088709"/>
            <a:ext cx="2425422" cy="789076"/>
          </a:xfrm>
          <a:prstGeom prst="rect">
            <a:avLst/>
          </a:prstGeom>
        </p:spPr>
        <p:txBody>
          <a:bodyPr anchor="t" rtlCol="false" tIns="0" lIns="0" bIns="0" rIns="0">
            <a:spAutoFit/>
          </a:bodyPr>
          <a:lstStyle/>
          <a:p>
            <a:pPr algn="ctr">
              <a:lnSpc>
                <a:spcPts val="6434"/>
              </a:lnSpc>
              <a:spcBef>
                <a:spcPct val="0"/>
              </a:spcBef>
            </a:pPr>
            <a:r>
              <a:rPr lang="en-US" sz="4289" spc="33">
                <a:solidFill>
                  <a:srgbClr val="FEFEFE"/>
                </a:solidFill>
                <a:latin typeface="Arimo"/>
                <a:ea typeface="Arimo"/>
                <a:cs typeface="Arimo"/>
                <a:sym typeface="Arimo"/>
              </a:rPr>
              <a:t>Examples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47386"/>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5539134" y="212296"/>
            <a:ext cx="13532255" cy="1632808"/>
            <a:chOff x="0" y="0"/>
            <a:chExt cx="18043007" cy="2177077"/>
          </a:xfrm>
        </p:grpSpPr>
        <p:sp>
          <p:nvSpPr>
            <p:cNvPr name="Freeform 5" id="5"/>
            <p:cNvSpPr/>
            <p:nvPr/>
          </p:nvSpPr>
          <p:spPr>
            <a:xfrm flipH="false" flipV="false" rot="0">
              <a:off x="0" y="0"/>
              <a:ext cx="18043007" cy="2177077"/>
            </a:xfrm>
            <a:custGeom>
              <a:avLst/>
              <a:gdLst/>
              <a:ahLst/>
              <a:cxnLst/>
              <a:rect r="r" b="b" t="t" l="l"/>
              <a:pathLst>
                <a:path h="2177077" w="18043007">
                  <a:moveTo>
                    <a:pt x="0" y="0"/>
                  </a:moveTo>
                  <a:lnTo>
                    <a:pt x="18043007" y="0"/>
                  </a:lnTo>
                  <a:lnTo>
                    <a:pt x="18043007" y="2177077"/>
                  </a:lnTo>
                  <a:lnTo>
                    <a:pt x="0" y="2177077"/>
                  </a:lnTo>
                  <a:close/>
                </a:path>
              </a:pathLst>
            </a:custGeom>
            <a:solidFill>
              <a:srgbClr val="000000">
                <a:alpha val="0"/>
              </a:srgbClr>
            </a:solidFill>
          </p:spPr>
        </p:sp>
        <p:sp>
          <p:nvSpPr>
            <p:cNvPr name="TextBox 6" id="6"/>
            <p:cNvSpPr txBox="true"/>
            <p:nvPr/>
          </p:nvSpPr>
          <p:spPr>
            <a:xfrm>
              <a:off x="0" y="-190500"/>
              <a:ext cx="18043007" cy="2367577"/>
            </a:xfrm>
            <a:prstGeom prst="rect">
              <a:avLst/>
            </a:prstGeom>
          </p:spPr>
          <p:txBody>
            <a:bodyPr anchor="t" rtlCol="false" tIns="0" lIns="0" bIns="0" rIns="0"/>
            <a:lstStyle/>
            <a:p>
              <a:pPr algn="l">
                <a:lnSpc>
                  <a:spcPts val="11231"/>
                </a:lnSpc>
              </a:pPr>
              <a:r>
                <a:rPr lang="en-US" sz="8022" i="true" spc="64">
                  <a:solidFill>
                    <a:srgbClr val="FFFFFF"/>
                  </a:solidFill>
                  <a:latin typeface="Arimo Italics"/>
                  <a:ea typeface="Arimo Italics"/>
                  <a:cs typeface="Arimo Italics"/>
                  <a:sym typeface="Arimo Italics"/>
                </a:rPr>
                <a:t>Math Function</a:t>
              </a:r>
            </a:p>
          </p:txBody>
        </p:sp>
      </p:grpSp>
      <p:sp>
        <p:nvSpPr>
          <p:cNvPr name="TextBox 7" id="7"/>
          <p:cNvSpPr txBox="true"/>
          <p:nvPr/>
        </p:nvSpPr>
        <p:spPr>
          <a:xfrm rot="0">
            <a:off x="7080052" y="8469224"/>
            <a:ext cx="4127897" cy="789076"/>
          </a:xfrm>
          <a:prstGeom prst="rect">
            <a:avLst/>
          </a:prstGeom>
        </p:spPr>
        <p:txBody>
          <a:bodyPr anchor="t" rtlCol="false" tIns="0" lIns="0" bIns="0" rIns="0">
            <a:spAutoFit/>
          </a:bodyPr>
          <a:lstStyle/>
          <a:p>
            <a:pPr algn="ctr">
              <a:lnSpc>
                <a:spcPts val="6434"/>
              </a:lnSpc>
              <a:spcBef>
                <a:spcPct val="0"/>
              </a:spcBef>
            </a:pPr>
            <a:r>
              <a:rPr lang="en-US" sz="4289" spc="33">
                <a:solidFill>
                  <a:srgbClr val="FEFEFE"/>
                </a:solidFill>
                <a:latin typeface="Arimo"/>
                <a:ea typeface="Arimo"/>
                <a:cs typeface="Arimo"/>
                <a:sym typeface="Arimo"/>
              </a:rPr>
              <a:t>First Order Logic</a:t>
            </a:r>
          </a:p>
        </p:txBody>
      </p:sp>
      <p:sp>
        <p:nvSpPr>
          <p:cNvPr name="TextBox 8" id="8"/>
          <p:cNvSpPr txBox="true"/>
          <p:nvPr/>
        </p:nvSpPr>
        <p:spPr>
          <a:xfrm rot="0">
            <a:off x="1284764" y="2809253"/>
            <a:ext cx="15718473" cy="4781546"/>
          </a:xfrm>
          <a:prstGeom prst="rect">
            <a:avLst/>
          </a:prstGeom>
        </p:spPr>
        <p:txBody>
          <a:bodyPr anchor="t" rtlCol="false" tIns="0" lIns="0" bIns="0" rIns="0">
            <a:spAutoFit/>
          </a:bodyPr>
          <a:lstStyle/>
          <a:p>
            <a:pPr algn="just" marL="647700" indent="-323850" lvl="1">
              <a:lnSpc>
                <a:spcPts val="4200"/>
              </a:lnSpc>
              <a:buFont typeface="Arial"/>
              <a:buChar char="•"/>
            </a:pPr>
            <a:r>
              <a:rPr lang="en-US" sz="3000" i="true" spc="21">
                <a:solidFill>
                  <a:srgbClr val="FEFEFE"/>
                </a:solidFill>
                <a:latin typeface="Montserrat Italics"/>
                <a:ea typeface="Montserrat Italics"/>
                <a:cs typeface="Montserrat Italics"/>
                <a:sym typeface="Montserrat Italics"/>
              </a:rPr>
              <a:t>Input dan Output Unik : Fungsi menerima input dan memberikan satu output spesifik. Mother(John) → menghasilkan satu output: "ibu dari John".</a:t>
            </a:r>
          </a:p>
          <a:p>
            <a:pPr algn="just" marL="647700" indent="-323850" lvl="1">
              <a:lnSpc>
                <a:spcPts val="4200"/>
              </a:lnSpc>
              <a:buFont typeface="Arial"/>
              <a:buChar char="•"/>
            </a:pPr>
            <a:r>
              <a:rPr lang="en-US" sz="3000" i="true" spc="21">
                <a:solidFill>
                  <a:srgbClr val="FEFEFE"/>
                </a:solidFill>
                <a:latin typeface="Montserrat Italics"/>
                <a:ea typeface="Montserrat Italics"/>
                <a:cs typeface="Montserrat Italics"/>
                <a:sym typeface="Montserrat Italics"/>
              </a:rPr>
              <a:t>Fungsi Formal : Jika f(x) adalah fungsi, maka f(x) menghasilkan nilai unik untuk setiap x. Sum(x, y) → menjumlahkan x dan y.</a:t>
            </a:r>
          </a:p>
          <a:p>
            <a:pPr algn="just" marL="647700" indent="-323850" lvl="1">
              <a:lnSpc>
                <a:spcPts val="4200"/>
              </a:lnSpc>
              <a:buFont typeface="Arial"/>
              <a:buChar char="•"/>
            </a:pPr>
            <a:r>
              <a:rPr lang="en-US" sz="3000" i="true" spc="21">
                <a:solidFill>
                  <a:srgbClr val="FEFEFE"/>
                </a:solidFill>
                <a:latin typeface="Montserrat Italics"/>
                <a:ea typeface="Montserrat Italics"/>
                <a:cs typeface="Montserrat Italics"/>
                <a:sym typeface="Montserrat Italics"/>
              </a:rPr>
              <a:t>Hubungan antara Fungsi dan Predikat : Father(John) = Robert → "Robert adalah ayah dari John.". Loves(Mother(Mary), Mary) → "Ibu dari Mary mencintai Mary."</a:t>
            </a:r>
          </a:p>
          <a:p>
            <a:pPr algn="just" marL="647700" indent="-323850" lvl="1">
              <a:lnSpc>
                <a:spcPts val="4200"/>
              </a:lnSpc>
              <a:buFont typeface="Arial"/>
              <a:buChar char="•"/>
            </a:pPr>
            <a:r>
              <a:rPr lang="en-US" sz="3000" i="true" spc="23">
                <a:solidFill>
                  <a:srgbClr val="FEFEFE"/>
                </a:solidFill>
                <a:latin typeface="Montserrat Italics"/>
                <a:ea typeface="Montserrat Italics"/>
                <a:cs typeface="Montserrat Italics"/>
                <a:sym typeface="Montserrat Italics"/>
              </a:rPr>
              <a:t>Kuantifikasi Fungsi : ∀x (Father(x) = John → Human(x)) → "Untuk setiap objek x, jika ayah dari x adalah John, maka x adalah seorang manusia."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730258" y="35659"/>
            <a:ext cx="7304966" cy="8229600"/>
            <a:chOff x="0" y="0"/>
            <a:chExt cx="9739955" cy="10972800"/>
          </a:xfrm>
        </p:grpSpPr>
        <p:sp>
          <p:nvSpPr>
            <p:cNvPr name="Freeform 5" id="5"/>
            <p:cNvSpPr/>
            <p:nvPr/>
          </p:nvSpPr>
          <p:spPr>
            <a:xfrm flipH="false" flipV="false" rot="0">
              <a:off x="0" y="0"/>
              <a:ext cx="9740011" cy="10972800"/>
            </a:xfrm>
            <a:custGeom>
              <a:avLst/>
              <a:gdLst/>
              <a:ahLst/>
              <a:cxnLst/>
              <a:rect r="r" b="b" t="t" l="l"/>
              <a:pathLst>
                <a:path h="10972800" w="9740011">
                  <a:moveTo>
                    <a:pt x="0" y="0"/>
                  </a:moveTo>
                  <a:lnTo>
                    <a:pt x="9740011" y="0"/>
                  </a:lnTo>
                  <a:lnTo>
                    <a:pt x="9740011" y="10972800"/>
                  </a:lnTo>
                  <a:lnTo>
                    <a:pt x="0" y="10972800"/>
                  </a:lnTo>
                  <a:lnTo>
                    <a:pt x="0" y="0"/>
                  </a:lnTo>
                  <a:close/>
                </a:path>
              </a:pathLst>
            </a:custGeom>
            <a:blipFill>
              <a:blip r:embed="rId3"/>
              <a:stretch>
                <a:fillRect l="0" t="-21" r="0" b="-21"/>
              </a:stretch>
            </a:blipFill>
          </p:spPr>
        </p:sp>
      </p:grpSp>
      <p:grpSp>
        <p:nvGrpSpPr>
          <p:cNvPr name="Group 6" id="6"/>
          <p:cNvGrpSpPr/>
          <p:nvPr/>
        </p:nvGrpSpPr>
        <p:grpSpPr>
          <a:xfrm rot="0">
            <a:off x="7239733" y="1684648"/>
            <a:ext cx="10202953" cy="1515521"/>
            <a:chOff x="0" y="0"/>
            <a:chExt cx="13603937" cy="2020695"/>
          </a:xfrm>
        </p:grpSpPr>
        <p:sp>
          <p:nvSpPr>
            <p:cNvPr name="Freeform 7" id="7"/>
            <p:cNvSpPr/>
            <p:nvPr/>
          </p:nvSpPr>
          <p:spPr>
            <a:xfrm flipH="false" flipV="false" rot="0">
              <a:off x="0" y="0"/>
              <a:ext cx="13603937" cy="2020695"/>
            </a:xfrm>
            <a:custGeom>
              <a:avLst/>
              <a:gdLst/>
              <a:ahLst/>
              <a:cxnLst/>
              <a:rect r="r" b="b" t="t" l="l"/>
              <a:pathLst>
                <a:path h="2020695" w="13603937">
                  <a:moveTo>
                    <a:pt x="0" y="0"/>
                  </a:moveTo>
                  <a:lnTo>
                    <a:pt x="13603937" y="0"/>
                  </a:lnTo>
                  <a:lnTo>
                    <a:pt x="13603937" y="2020695"/>
                  </a:lnTo>
                  <a:lnTo>
                    <a:pt x="0" y="2020695"/>
                  </a:lnTo>
                  <a:close/>
                </a:path>
              </a:pathLst>
            </a:custGeom>
            <a:solidFill>
              <a:srgbClr val="000000">
                <a:alpha val="0"/>
              </a:srgbClr>
            </a:solidFill>
          </p:spPr>
        </p:sp>
        <p:sp>
          <p:nvSpPr>
            <p:cNvPr name="TextBox 8" id="8"/>
            <p:cNvSpPr txBox="true"/>
            <p:nvPr/>
          </p:nvSpPr>
          <p:spPr>
            <a:xfrm>
              <a:off x="0" y="38100"/>
              <a:ext cx="13603937" cy="1982595"/>
            </a:xfrm>
            <a:prstGeom prst="rect">
              <a:avLst/>
            </a:prstGeom>
          </p:spPr>
          <p:txBody>
            <a:bodyPr anchor="t" rtlCol="false" tIns="0" lIns="0" bIns="0" rIns="0"/>
            <a:lstStyle/>
            <a:p>
              <a:pPr algn="l">
                <a:lnSpc>
                  <a:spcPts val="4438"/>
                </a:lnSpc>
              </a:pPr>
              <a:r>
                <a:rPr lang="en-US" sz="4034" spc="-3">
                  <a:solidFill>
                    <a:srgbClr val="FFFFFF"/>
                  </a:solidFill>
                  <a:latin typeface="Monument"/>
                  <a:ea typeface="Monument"/>
                  <a:cs typeface="Monument"/>
                  <a:sym typeface="Monument"/>
                </a:rPr>
                <a:t>LIVESTOCK MONITORING AND HEALTH MANAGEMENT</a:t>
              </a:r>
            </a:p>
          </p:txBody>
        </p:sp>
      </p:grpSp>
      <p:grpSp>
        <p:nvGrpSpPr>
          <p:cNvPr name="Group 9" id="9"/>
          <p:cNvGrpSpPr/>
          <p:nvPr/>
        </p:nvGrpSpPr>
        <p:grpSpPr>
          <a:xfrm rot="0">
            <a:off x="8355257" y="4104228"/>
            <a:ext cx="7196029" cy="748969"/>
            <a:chOff x="0" y="0"/>
            <a:chExt cx="9594705" cy="998625"/>
          </a:xfrm>
        </p:grpSpPr>
        <p:sp>
          <p:nvSpPr>
            <p:cNvPr name="Freeform 10" id="10"/>
            <p:cNvSpPr/>
            <p:nvPr/>
          </p:nvSpPr>
          <p:spPr>
            <a:xfrm flipH="false" flipV="false" rot="0">
              <a:off x="0" y="0"/>
              <a:ext cx="9594705" cy="998625"/>
            </a:xfrm>
            <a:custGeom>
              <a:avLst/>
              <a:gdLst/>
              <a:ahLst/>
              <a:cxnLst/>
              <a:rect r="r" b="b" t="t" l="l"/>
              <a:pathLst>
                <a:path h="998625" w="9594705">
                  <a:moveTo>
                    <a:pt x="0" y="0"/>
                  </a:moveTo>
                  <a:lnTo>
                    <a:pt x="9594705" y="0"/>
                  </a:lnTo>
                  <a:lnTo>
                    <a:pt x="9594705" y="998625"/>
                  </a:lnTo>
                  <a:lnTo>
                    <a:pt x="0" y="998625"/>
                  </a:lnTo>
                  <a:close/>
                </a:path>
              </a:pathLst>
            </a:custGeom>
            <a:solidFill>
              <a:srgbClr val="000000">
                <a:alpha val="0"/>
              </a:srgbClr>
            </a:solidFill>
          </p:spPr>
        </p:sp>
        <p:sp>
          <p:nvSpPr>
            <p:cNvPr name="TextBox 11" id="11"/>
            <p:cNvSpPr txBox="true"/>
            <p:nvPr/>
          </p:nvSpPr>
          <p:spPr>
            <a:xfrm>
              <a:off x="0" y="19050"/>
              <a:ext cx="9594705" cy="979575"/>
            </a:xfrm>
            <a:prstGeom prst="rect">
              <a:avLst/>
            </a:prstGeom>
          </p:spPr>
          <p:txBody>
            <a:bodyPr anchor="t" rtlCol="false" tIns="0" lIns="0" bIns="0" rIns="0"/>
            <a:lstStyle/>
            <a:p>
              <a:pPr algn="l">
                <a:lnSpc>
                  <a:spcPts val="3523"/>
                </a:lnSpc>
              </a:pPr>
              <a:r>
                <a:rPr lang="en-US" sz="3203" spc="-3">
                  <a:solidFill>
                    <a:srgbClr val="FFFFFF"/>
                  </a:solidFill>
                  <a:latin typeface="Monument"/>
                  <a:ea typeface="Monument"/>
                  <a:cs typeface="Monument"/>
                  <a:sym typeface="Monument"/>
                </a:rPr>
                <a:t>WEARABLE SENSORS</a:t>
              </a:r>
            </a:p>
          </p:txBody>
        </p:sp>
      </p:grpSp>
      <p:grpSp>
        <p:nvGrpSpPr>
          <p:cNvPr name="Group 12" id="12"/>
          <p:cNvGrpSpPr/>
          <p:nvPr/>
        </p:nvGrpSpPr>
        <p:grpSpPr>
          <a:xfrm rot="0">
            <a:off x="8355257" y="5784288"/>
            <a:ext cx="8086205" cy="748969"/>
            <a:chOff x="0" y="0"/>
            <a:chExt cx="10781607" cy="998625"/>
          </a:xfrm>
        </p:grpSpPr>
        <p:sp>
          <p:nvSpPr>
            <p:cNvPr name="Freeform 13" id="13"/>
            <p:cNvSpPr/>
            <p:nvPr/>
          </p:nvSpPr>
          <p:spPr>
            <a:xfrm flipH="false" flipV="false" rot="0">
              <a:off x="0" y="0"/>
              <a:ext cx="10781607" cy="998625"/>
            </a:xfrm>
            <a:custGeom>
              <a:avLst/>
              <a:gdLst/>
              <a:ahLst/>
              <a:cxnLst/>
              <a:rect r="r" b="b" t="t" l="l"/>
              <a:pathLst>
                <a:path h="998625" w="10781607">
                  <a:moveTo>
                    <a:pt x="0" y="0"/>
                  </a:moveTo>
                  <a:lnTo>
                    <a:pt x="10781607" y="0"/>
                  </a:lnTo>
                  <a:lnTo>
                    <a:pt x="10781607" y="998625"/>
                  </a:lnTo>
                  <a:lnTo>
                    <a:pt x="0" y="998625"/>
                  </a:lnTo>
                  <a:close/>
                </a:path>
              </a:pathLst>
            </a:custGeom>
            <a:solidFill>
              <a:srgbClr val="000000">
                <a:alpha val="0"/>
              </a:srgbClr>
            </a:solidFill>
          </p:spPr>
        </p:sp>
        <p:sp>
          <p:nvSpPr>
            <p:cNvPr name="TextBox 14" id="14"/>
            <p:cNvSpPr txBox="true"/>
            <p:nvPr/>
          </p:nvSpPr>
          <p:spPr>
            <a:xfrm>
              <a:off x="0" y="19050"/>
              <a:ext cx="10781607" cy="979575"/>
            </a:xfrm>
            <a:prstGeom prst="rect">
              <a:avLst/>
            </a:prstGeom>
          </p:spPr>
          <p:txBody>
            <a:bodyPr anchor="t" rtlCol="false" tIns="0" lIns="0" bIns="0" rIns="0"/>
            <a:lstStyle/>
            <a:p>
              <a:pPr algn="l">
                <a:lnSpc>
                  <a:spcPts val="3523"/>
                </a:lnSpc>
              </a:pPr>
              <a:r>
                <a:rPr lang="en-US" sz="3203" spc="-3">
                  <a:solidFill>
                    <a:srgbClr val="FFFFFF"/>
                  </a:solidFill>
                  <a:latin typeface="Monument"/>
                  <a:ea typeface="Monument"/>
                  <a:cs typeface="Monument"/>
                  <a:sym typeface="Monument"/>
                </a:rPr>
                <a:t>EARLY DISEASE DETECTION</a:t>
              </a:r>
            </a:p>
          </p:txBody>
        </p:sp>
      </p:grpSp>
      <p:grpSp>
        <p:nvGrpSpPr>
          <p:cNvPr name="Group 15" id="15"/>
          <p:cNvGrpSpPr/>
          <p:nvPr/>
        </p:nvGrpSpPr>
        <p:grpSpPr>
          <a:xfrm rot="0">
            <a:off x="7239733" y="4044219"/>
            <a:ext cx="889234" cy="572652"/>
            <a:chOff x="0" y="0"/>
            <a:chExt cx="1185645" cy="763536"/>
          </a:xfrm>
        </p:grpSpPr>
        <p:sp>
          <p:nvSpPr>
            <p:cNvPr name="Freeform 16" id="16"/>
            <p:cNvSpPr/>
            <p:nvPr/>
          </p:nvSpPr>
          <p:spPr>
            <a:xfrm flipH="false" flipV="false" rot="0">
              <a:off x="0" y="0"/>
              <a:ext cx="1185645" cy="763536"/>
            </a:xfrm>
            <a:custGeom>
              <a:avLst/>
              <a:gdLst/>
              <a:ahLst/>
              <a:cxnLst/>
              <a:rect r="r" b="b" t="t" l="l"/>
              <a:pathLst>
                <a:path h="763536" w="1185645">
                  <a:moveTo>
                    <a:pt x="0" y="0"/>
                  </a:moveTo>
                  <a:lnTo>
                    <a:pt x="1185645" y="0"/>
                  </a:lnTo>
                  <a:lnTo>
                    <a:pt x="1185645" y="763536"/>
                  </a:lnTo>
                  <a:lnTo>
                    <a:pt x="0" y="763536"/>
                  </a:lnTo>
                  <a:close/>
                </a:path>
              </a:pathLst>
            </a:custGeom>
            <a:solidFill>
              <a:srgbClr val="000000">
                <a:alpha val="0"/>
              </a:srgbClr>
            </a:solidFill>
          </p:spPr>
        </p:sp>
        <p:sp>
          <p:nvSpPr>
            <p:cNvPr name="TextBox 17" id="17"/>
            <p:cNvSpPr txBox="true"/>
            <p:nvPr/>
          </p:nvSpPr>
          <p:spPr>
            <a:xfrm>
              <a:off x="0" y="28575"/>
              <a:ext cx="1185645" cy="734961"/>
            </a:xfrm>
            <a:prstGeom prst="rect">
              <a:avLst/>
            </a:prstGeom>
          </p:spPr>
          <p:txBody>
            <a:bodyPr anchor="t" rtlCol="false" tIns="0" lIns="0" bIns="0" rIns="0"/>
            <a:lstStyle/>
            <a:p>
              <a:pPr algn="l">
                <a:lnSpc>
                  <a:spcPts val="4352"/>
                </a:lnSpc>
              </a:pPr>
              <a:r>
                <a:rPr lang="en-US" sz="3956" spc="-3">
                  <a:solidFill>
                    <a:srgbClr val="FFFFFF"/>
                  </a:solidFill>
                  <a:latin typeface="Monument"/>
                  <a:ea typeface="Monument"/>
                  <a:cs typeface="Monument"/>
                  <a:sym typeface="Monument"/>
                </a:rPr>
                <a:t>01</a:t>
              </a:r>
            </a:p>
          </p:txBody>
        </p:sp>
      </p:grpSp>
      <p:grpSp>
        <p:nvGrpSpPr>
          <p:cNvPr name="Group 18" id="18"/>
          <p:cNvGrpSpPr/>
          <p:nvPr/>
        </p:nvGrpSpPr>
        <p:grpSpPr>
          <a:xfrm rot="0">
            <a:off x="7239733" y="5724280"/>
            <a:ext cx="889234" cy="572652"/>
            <a:chOff x="0" y="0"/>
            <a:chExt cx="1185645" cy="763536"/>
          </a:xfrm>
        </p:grpSpPr>
        <p:sp>
          <p:nvSpPr>
            <p:cNvPr name="Freeform 19" id="19"/>
            <p:cNvSpPr/>
            <p:nvPr/>
          </p:nvSpPr>
          <p:spPr>
            <a:xfrm flipH="false" flipV="false" rot="0">
              <a:off x="0" y="0"/>
              <a:ext cx="1185645" cy="763536"/>
            </a:xfrm>
            <a:custGeom>
              <a:avLst/>
              <a:gdLst/>
              <a:ahLst/>
              <a:cxnLst/>
              <a:rect r="r" b="b" t="t" l="l"/>
              <a:pathLst>
                <a:path h="763536" w="1185645">
                  <a:moveTo>
                    <a:pt x="0" y="0"/>
                  </a:moveTo>
                  <a:lnTo>
                    <a:pt x="1185645" y="0"/>
                  </a:lnTo>
                  <a:lnTo>
                    <a:pt x="1185645" y="763536"/>
                  </a:lnTo>
                  <a:lnTo>
                    <a:pt x="0" y="763536"/>
                  </a:lnTo>
                  <a:close/>
                </a:path>
              </a:pathLst>
            </a:custGeom>
            <a:solidFill>
              <a:srgbClr val="000000">
                <a:alpha val="0"/>
              </a:srgbClr>
            </a:solidFill>
          </p:spPr>
        </p:sp>
        <p:sp>
          <p:nvSpPr>
            <p:cNvPr name="TextBox 20" id="20"/>
            <p:cNvSpPr txBox="true"/>
            <p:nvPr/>
          </p:nvSpPr>
          <p:spPr>
            <a:xfrm>
              <a:off x="0" y="28575"/>
              <a:ext cx="1185645" cy="734961"/>
            </a:xfrm>
            <a:prstGeom prst="rect">
              <a:avLst/>
            </a:prstGeom>
          </p:spPr>
          <p:txBody>
            <a:bodyPr anchor="t" rtlCol="false" tIns="0" lIns="0" bIns="0" rIns="0"/>
            <a:lstStyle/>
            <a:p>
              <a:pPr algn="l">
                <a:lnSpc>
                  <a:spcPts val="4352"/>
                </a:lnSpc>
              </a:pPr>
              <a:r>
                <a:rPr lang="en-US" sz="3956" spc="-3">
                  <a:solidFill>
                    <a:srgbClr val="FFFFFF"/>
                  </a:solidFill>
                  <a:latin typeface="Monument"/>
                  <a:ea typeface="Monument"/>
                  <a:cs typeface="Monument"/>
                  <a:sym typeface="Monument"/>
                </a:rPr>
                <a:t>02</a:t>
              </a:r>
            </a:p>
          </p:txBody>
        </p:sp>
      </p:grpSp>
      <p:grpSp>
        <p:nvGrpSpPr>
          <p:cNvPr name="Group 21" id="21"/>
          <p:cNvGrpSpPr/>
          <p:nvPr/>
        </p:nvGrpSpPr>
        <p:grpSpPr>
          <a:xfrm rot="0">
            <a:off x="8355257" y="4830123"/>
            <a:ext cx="6269605" cy="450208"/>
            <a:chOff x="0" y="0"/>
            <a:chExt cx="8359473" cy="600277"/>
          </a:xfrm>
        </p:grpSpPr>
        <p:sp>
          <p:nvSpPr>
            <p:cNvPr name="Freeform 22" id="22"/>
            <p:cNvSpPr/>
            <p:nvPr/>
          </p:nvSpPr>
          <p:spPr>
            <a:xfrm flipH="false" flipV="false" rot="0">
              <a:off x="0" y="0"/>
              <a:ext cx="8359473" cy="600277"/>
            </a:xfrm>
            <a:custGeom>
              <a:avLst/>
              <a:gdLst/>
              <a:ahLst/>
              <a:cxnLst/>
              <a:rect r="r" b="b" t="t" l="l"/>
              <a:pathLst>
                <a:path h="600277" w="8359473">
                  <a:moveTo>
                    <a:pt x="0" y="0"/>
                  </a:moveTo>
                  <a:lnTo>
                    <a:pt x="8359473" y="0"/>
                  </a:lnTo>
                  <a:lnTo>
                    <a:pt x="8359473" y="600277"/>
                  </a:lnTo>
                  <a:lnTo>
                    <a:pt x="0" y="600277"/>
                  </a:lnTo>
                  <a:close/>
                </a:path>
              </a:pathLst>
            </a:custGeom>
            <a:solidFill>
              <a:srgbClr val="000000">
                <a:alpha val="0"/>
              </a:srgbClr>
            </a:solidFill>
          </p:spPr>
        </p:sp>
        <p:sp>
          <p:nvSpPr>
            <p:cNvPr name="TextBox 23" id="23"/>
            <p:cNvSpPr txBox="true"/>
            <p:nvPr/>
          </p:nvSpPr>
          <p:spPr>
            <a:xfrm>
              <a:off x="0" y="-28575"/>
              <a:ext cx="8359473" cy="628852"/>
            </a:xfrm>
            <a:prstGeom prst="rect">
              <a:avLst/>
            </a:prstGeom>
          </p:spPr>
          <p:txBody>
            <a:bodyPr anchor="t" rtlCol="false" tIns="0" lIns="0" bIns="0" rIns="0"/>
            <a:lstStyle/>
            <a:p>
              <a:pPr algn="l">
                <a:lnSpc>
                  <a:spcPts val="1873"/>
                </a:lnSpc>
              </a:pPr>
              <a:r>
                <a:rPr lang="en-US" sz="1328" spc="17">
                  <a:solidFill>
                    <a:srgbClr val="FFFFFF"/>
                  </a:solidFill>
                  <a:latin typeface="Montserrat Light"/>
                  <a:ea typeface="Montserrat Light"/>
                  <a:cs typeface="Montserrat Light"/>
                  <a:sym typeface="Montserrat Light"/>
                </a:rPr>
                <a:t>Sensors track vital signs, movement patterns, and feeding habits of livestock, providing valuable insights into their health and well-being.</a:t>
              </a:r>
            </a:p>
          </p:txBody>
        </p:sp>
      </p:grpSp>
      <p:grpSp>
        <p:nvGrpSpPr>
          <p:cNvPr name="Group 24" id="24"/>
          <p:cNvGrpSpPr/>
          <p:nvPr/>
        </p:nvGrpSpPr>
        <p:grpSpPr>
          <a:xfrm rot="0">
            <a:off x="8355257" y="6510183"/>
            <a:ext cx="7260131" cy="450208"/>
            <a:chOff x="0" y="0"/>
            <a:chExt cx="9680175" cy="600277"/>
          </a:xfrm>
        </p:grpSpPr>
        <p:sp>
          <p:nvSpPr>
            <p:cNvPr name="Freeform 25" id="25"/>
            <p:cNvSpPr/>
            <p:nvPr/>
          </p:nvSpPr>
          <p:spPr>
            <a:xfrm flipH="false" flipV="false" rot="0">
              <a:off x="0" y="0"/>
              <a:ext cx="9680175" cy="600277"/>
            </a:xfrm>
            <a:custGeom>
              <a:avLst/>
              <a:gdLst/>
              <a:ahLst/>
              <a:cxnLst/>
              <a:rect r="r" b="b" t="t" l="l"/>
              <a:pathLst>
                <a:path h="600277" w="9680175">
                  <a:moveTo>
                    <a:pt x="0" y="0"/>
                  </a:moveTo>
                  <a:lnTo>
                    <a:pt x="9680175" y="0"/>
                  </a:lnTo>
                  <a:lnTo>
                    <a:pt x="9680175" y="600277"/>
                  </a:lnTo>
                  <a:lnTo>
                    <a:pt x="0" y="600277"/>
                  </a:lnTo>
                  <a:close/>
                </a:path>
              </a:pathLst>
            </a:custGeom>
            <a:solidFill>
              <a:srgbClr val="000000">
                <a:alpha val="0"/>
              </a:srgbClr>
            </a:solidFill>
          </p:spPr>
        </p:sp>
        <p:sp>
          <p:nvSpPr>
            <p:cNvPr name="TextBox 26" id="26"/>
            <p:cNvSpPr txBox="true"/>
            <p:nvPr/>
          </p:nvSpPr>
          <p:spPr>
            <a:xfrm>
              <a:off x="0" y="-28575"/>
              <a:ext cx="9680175" cy="628852"/>
            </a:xfrm>
            <a:prstGeom prst="rect">
              <a:avLst/>
            </a:prstGeom>
          </p:spPr>
          <p:txBody>
            <a:bodyPr anchor="t" rtlCol="false" tIns="0" lIns="0" bIns="0" rIns="0"/>
            <a:lstStyle/>
            <a:p>
              <a:pPr algn="l">
                <a:lnSpc>
                  <a:spcPts val="1873"/>
                </a:lnSpc>
              </a:pPr>
              <a:r>
                <a:rPr lang="en-US" sz="1328" spc="17">
                  <a:solidFill>
                    <a:srgbClr val="FFFFFF"/>
                  </a:solidFill>
                  <a:latin typeface="Montserrat Light"/>
                  <a:ea typeface="Montserrat Light"/>
                  <a:cs typeface="Montserrat Light"/>
                  <a:sym typeface="Montserrat Light"/>
                </a:rPr>
                <a:t>AI algorithms analyze data collected from sensors to identify early signs of illness, enabling timely intervention and reducing disease outbreaks.</a:t>
              </a:r>
            </a:p>
          </p:txBody>
        </p:sp>
      </p:grpSp>
      <p:grpSp>
        <p:nvGrpSpPr>
          <p:cNvPr name="Group 27" id="27"/>
          <p:cNvGrpSpPr/>
          <p:nvPr/>
        </p:nvGrpSpPr>
        <p:grpSpPr>
          <a:xfrm rot="0">
            <a:off x="8355257" y="7464348"/>
            <a:ext cx="7610481" cy="748969"/>
            <a:chOff x="0" y="0"/>
            <a:chExt cx="10147308" cy="998625"/>
          </a:xfrm>
        </p:grpSpPr>
        <p:sp>
          <p:nvSpPr>
            <p:cNvPr name="Freeform 28" id="28"/>
            <p:cNvSpPr/>
            <p:nvPr/>
          </p:nvSpPr>
          <p:spPr>
            <a:xfrm flipH="false" flipV="false" rot="0">
              <a:off x="0" y="0"/>
              <a:ext cx="10147308" cy="998625"/>
            </a:xfrm>
            <a:custGeom>
              <a:avLst/>
              <a:gdLst/>
              <a:ahLst/>
              <a:cxnLst/>
              <a:rect r="r" b="b" t="t" l="l"/>
              <a:pathLst>
                <a:path h="998625" w="10147308">
                  <a:moveTo>
                    <a:pt x="0" y="0"/>
                  </a:moveTo>
                  <a:lnTo>
                    <a:pt x="10147308" y="0"/>
                  </a:lnTo>
                  <a:lnTo>
                    <a:pt x="10147308" y="998625"/>
                  </a:lnTo>
                  <a:lnTo>
                    <a:pt x="0" y="998625"/>
                  </a:lnTo>
                  <a:close/>
                </a:path>
              </a:pathLst>
            </a:custGeom>
            <a:solidFill>
              <a:srgbClr val="000000">
                <a:alpha val="0"/>
              </a:srgbClr>
            </a:solidFill>
          </p:spPr>
        </p:sp>
        <p:sp>
          <p:nvSpPr>
            <p:cNvPr name="TextBox 29" id="29"/>
            <p:cNvSpPr txBox="true"/>
            <p:nvPr/>
          </p:nvSpPr>
          <p:spPr>
            <a:xfrm>
              <a:off x="0" y="19050"/>
              <a:ext cx="10147308" cy="979575"/>
            </a:xfrm>
            <a:prstGeom prst="rect">
              <a:avLst/>
            </a:prstGeom>
          </p:spPr>
          <p:txBody>
            <a:bodyPr anchor="t" rtlCol="false" tIns="0" lIns="0" bIns="0" rIns="0"/>
            <a:lstStyle/>
            <a:p>
              <a:pPr algn="l">
                <a:lnSpc>
                  <a:spcPts val="3523"/>
                </a:lnSpc>
              </a:pPr>
              <a:r>
                <a:rPr lang="en-US" sz="3203" spc="-3">
                  <a:solidFill>
                    <a:srgbClr val="FFFFFF"/>
                  </a:solidFill>
                  <a:latin typeface="Monument"/>
                  <a:ea typeface="Monument"/>
                  <a:cs typeface="Monument"/>
                  <a:sym typeface="Monument"/>
                </a:rPr>
                <a:t>OPTIMIZED MANAGEMENT</a:t>
              </a:r>
            </a:p>
          </p:txBody>
        </p:sp>
      </p:grpSp>
      <p:grpSp>
        <p:nvGrpSpPr>
          <p:cNvPr name="Group 30" id="30"/>
          <p:cNvGrpSpPr/>
          <p:nvPr/>
        </p:nvGrpSpPr>
        <p:grpSpPr>
          <a:xfrm rot="0">
            <a:off x="7239733" y="7404340"/>
            <a:ext cx="889234" cy="572652"/>
            <a:chOff x="0" y="0"/>
            <a:chExt cx="1185645" cy="763536"/>
          </a:xfrm>
        </p:grpSpPr>
        <p:sp>
          <p:nvSpPr>
            <p:cNvPr name="Freeform 31" id="31"/>
            <p:cNvSpPr/>
            <p:nvPr/>
          </p:nvSpPr>
          <p:spPr>
            <a:xfrm flipH="false" flipV="false" rot="0">
              <a:off x="0" y="0"/>
              <a:ext cx="1185645" cy="763536"/>
            </a:xfrm>
            <a:custGeom>
              <a:avLst/>
              <a:gdLst/>
              <a:ahLst/>
              <a:cxnLst/>
              <a:rect r="r" b="b" t="t" l="l"/>
              <a:pathLst>
                <a:path h="763536" w="1185645">
                  <a:moveTo>
                    <a:pt x="0" y="0"/>
                  </a:moveTo>
                  <a:lnTo>
                    <a:pt x="1185645" y="0"/>
                  </a:lnTo>
                  <a:lnTo>
                    <a:pt x="1185645" y="763536"/>
                  </a:lnTo>
                  <a:lnTo>
                    <a:pt x="0" y="763536"/>
                  </a:lnTo>
                  <a:close/>
                </a:path>
              </a:pathLst>
            </a:custGeom>
            <a:solidFill>
              <a:srgbClr val="000000">
                <a:alpha val="0"/>
              </a:srgbClr>
            </a:solidFill>
          </p:spPr>
        </p:sp>
        <p:sp>
          <p:nvSpPr>
            <p:cNvPr name="TextBox 32" id="32"/>
            <p:cNvSpPr txBox="true"/>
            <p:nvPr/>
          </p:nvSpPr>
          <p:spPr>
            <a:xfrm>
              <a:off x="0" y="28575"/>
              <a:ext cx="1185645" cy="734961"/>
            </a:xfrm>
            <a:prstGeom prst="rect">
              <a:avLst/>
            </a:prstGeom>
          </p:spPr>
          <p:txBody>
            <a:bodyPr anchor="t" rtlCol="false" tIns="0" lIns="0" bIns="0" rIns="0"/>
            <a:lstStyle/>
            <a:p>
              <a:pPr algn="l">
                <a:lnSpc>
                  <a:spcPts val="4352"/>
                </a:lnSpc>
              </a:pPr>
              <a:r>
                <a:rPr lang="en-US" sz="3956" spc="-3">
                  <a:solidFill>
                    <a:srgbClr val="FFFFFF"/>
                  </a:solidFill>
                  <a:latin typeface="Monument"/>
                  <a:ea typeface="Monument"/>
                  <a:cs typeface="Monument"/>
                  <a:sym typeface="Monument"/>
                </a:rPr>
                <a:t>03</a:t>
              </a:r>
            </a:p>
          </p:txBody>
        </p:sp>
      </p:grpSp>
      <p:grpSp>
        <p:nvGrpSpPr>
          <p:cNvPr name="Group 33" id="33"/>
          <p:cNvGrpSpPr/>
          <p:nvPr/>
        </p:nvGrpSpPr>
        <p:grpSpPr>
          <a:xfrm rot="0">
            <a:off x="8355257" y="8190244"/>
            <a:ext cx="6872106" cy="450208"/>
            <a:chOff x="0" y="0"/>
            <a:chExt cx="9162808" cy="600277"/>
          </a:xfrm>
        </p:grpSpPr>
        <p:sp>
          <p:nvSpPr>
            <p:cNvPr name="Freeform 34" id="34"/>
            <p:cNvSpPr/>
            <p:nvPr/>
          </p:nvSpPr>
          <p:spPr>
            <a:xfrm flipH="false" flipV="false" rot="0">
              <a:off x="0" y="0"/>
              <a:ext cx="9162808" cy="600277"/>
            </a:xfrm>
            <a:custGeom>
              <a:avLst/>
              <a:gdLst/>
              <a:ahLst/>
              <a:cxnLst/>
              <a:rect r="r" b="b" t="t" l="l"/>
              <a:pathLst>
                <a:path h="600277" w="9162808">
                  <a:moveTo>
                    <a:pt x="0" y="0"/>
                  </a:moveTo>
                  <a:lnTo>
                    <a:pt x="9162808" y="0"/>
                  </a:lnTo>
                  <a:lnTo>
                    <a:pt x="9162808" y="600277"/>
                  </a:lnTo>
                  <a:lnTo>
                    <a:pt x="0" y="600277"/>
                  </a:lnTo>
                  <a:close/>
                </a:path>
              </a:pathLst>
            </a:custGeom>
            <a:solidFill>
              <a:srgbClr val="000000">
                <a:alpha val="0"/>
              </a:srgbClr>
            </a:solidFill>
          </p:spPr>
        </p:sp>
        <p:sp>
          <p:nvSpPr>
            <p:cNvPr name="TextBox 35" id="35"/>
            <p:cNvSpPr txBox="true"/>
            <p:nvPr/>
          </p:nvSpPr>
          <p:spPr>
            <a:xfrm>
              <a:off x="0" y="-28575"/>
              <a:ext cx="9162808" cy="628852"/>
            </a:xfrm>
            <a:prstGeom prst="rect">
              <a:avLst/>
            </a:prstGeom>
          </p:spPr>
          <p:txBody>
            <a:bodyPr anchor="t" rtlCol="false" tIns="0" lIns="0" bIns="0" rIns="0"/>
            <a:lstStyle/>
            <a:p>
              <a:pPr algn="l">
                <a:lnSpc>
                  <a:spcPts val="1873"/>
                </a:lnSpc>
              </a:pPr>
              <a:r>
                <a:rPr lang="en-US" sz="1328" spc="17">
                  <a:solidFill>
                    <a:srgbClr val="FFFFFF"/>
                  </a:solidFill>
                  <a:latin typeface="Montserrat Light"/>
                  <a:ea typeface="Montserrat Light"/>
                  <a:cs typeface="Montserrat Light"/>
                  <a:sym typeface="Montserrat Light"/>
                </a:rPr>
                <a:t>Farmers can monitor livestock remotely, receive alerts about potential health issues, and adjust feeding and care routines based on individual animal needs.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DAGen6egkHQ</dc:identifier>
  <dcterms:modified xsi:type="dcterms:W3CDTF">2011-08-01T06:04:30Z</dcterms:modified>
  <cp:revision>1</cp:revision>
  <dc:title>Black and White Modern Technology Presentation.pptx</dc:title>
</cp:coreProperties>
</file>

<file path=docProps/thumbnail.jpeg>
</file>